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25"/>
  </p:notesMasterIdLst>
  <p:sldIdLst>
    <p:sldId id="256" r:id="rId5"/>
    <p:sldId id="276" r:id="rId6"/>
    <p:sldId id="257" r:id="rId7"/>
    <p:sldId id="258" r:id="rId8"/>
    <p:sldId id="277" r:id="rId9"/>
    <p:sldId id="261" r:id="rId10"/>
    <p:sldId id="262" r:id="rId11"/>
    <p:sldId id="263" r:id="rId12"/>
    <p:sldId id="269" r:id="rId13"/>
    <p:sldId id="280" r:id="rId14"/>
    <p:sldId id="278" r:id="rId15"/>
    <p:sldId id="271" r:id="rId16"/>
    <p:sldId id="270" r:id="rId17"/>
    <p:sldId id="264" r:id="rId18"/>
    <p:sldId id="266" r:id="rId19"/>
    <p:sldId id="272" r:id="rId20"/>
    <p:sldId id="267" r:id="rId21"/>
    <p:sldId id="274" r:id="rId22"/>
    <p:sldId id="275" r:id="rId23"/>
    <p:sldId id="279" r:id="rId24"/>
  </p:sldIdLst>
  <p:sldSz cx="9144000" cy="5143500" type="screen16x9"/>
  <p:notesSz cx="6858000" cy="9144000"/>
  <p:embeddedFontLst>
    <p:embeddedFont>
      <p:font typeface="Raleway" panose="020B0604020202020204" charset="0"/>
      <p:regular r:id="rId26"/>
      <p:bold r:id="rId27"/>
      <p:italic r:id="rId28"/>
      <p:boldItalic r:id="rId29"/>
    </p:embeddedFont>
    <p:embeddedFont>
      <p:font typeface="Lato" panose="020B0604020202020204" charset="0"/>
      <p:regular r:id="rId30"/>
      <p:bold r:id="rId31"/>
      <p:italic r:id="rId32"/>
      <p:boldItalic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5" d="100"/>
          <a:sy n="95" d="100"/>
        </p:scale>
        <p:origin x="84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2f46f46c45c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2f46f46c45c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2f46f46c45c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2f46f46c45c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2f46f46c45c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2f46f46c45c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2f46f46c45c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2f46f46c45c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2f52b704c0c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2f52b704c0c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2fb57a1243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2fb57a1243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2f52b704c0c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2f52b704c0c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2f52b704c0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2f52b704c0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2f52b704c0c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2f52b704c0c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2fb57a12430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2fb57a12430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2fb57a12430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2fb57a12430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cxnSp>
        <p:nvCxnSpPr>
          <p:cNvPr id="10" name="Google Shape;10;p2"/>
          <p:cNvCxnSpPr/>
          <p:nvPr/>
        </p:nvCxnSpPr>
        <p:spPr>
          <a:xfrm>
            <a:off x="2477724" y="415650"/>
            <a:ext cx="6244200" cy="0"/>
          </a:xfrm>
          <a:prstGeom prst="straightConnector1">
            <a:avLst/>
          </a:prstGeom>
          <a:noFill/>
          <a:ln w="38100" cap="flat" cmpd="sng">
            <a:solidFill>
              <a:schemeClr val="lt1"/>
            </a:solidFill>
            <a:prstDash val="solid"/>
            <a:round/>
            <a:headEnd type="none" w="sm" len="sm"/>
            <a:tailEnd type="none" w="sm" len="sm"/>
          </a:ln>
        </p:spPr>
      </p:cxnSp>
      <p:cxnSp>
        <p:nvCxnSpPr>
          <p:cNvPr id="11" name="Google Shape;11;p2"/>
          <p:cNvCxnSpPr/>
          <p:nvPr/>
        </p:nvCxnSpPr>
        <p:spPr>
          <a:xfrm>
            <a:off x="2477724" y="4740000"/>
            <a:ext cx="6244200" cy="0"/>
          </a:xfrm>
          <a:prstGeom prst="straightConnector1">
            <a:avLst/>
          </a:prstGeom>
          <a:noFill/>
          <a:ln w="19050" cap="flat" cmpd="sng">
            <a:solidFill>
              <a:schemeClr val="lt1"/>
            </a:solidFill>
            <a:prstDash val="solid"/>
            <a:round/>
            <a:headEnd type="none" w="sm" len="sm"/>
            <a:tailEnd type="none" w="sm" len="sm"/>
          </a:ln>
        </p:spPr>
      </p:cxnSp>
      <p:cxnSp>
        <p:nvCxnSpPr>
          <p:cNvPr id="12" name="Google Shape;12;p2"/>
          <p:cNvCxnSpPr/>
          <p:nvPr/>
        </p:nvCxnSpPr>
        <p:spPr>
          <a:xfrm>
            <a:off x="425198" y="415650"/>
            <a:ext cx="183300" cy="0"/>
          </a:xfrm>
          <a:prstGeom prst="straightConnector1">
            <a:avLst/>
          </a:prstGeom>
          <a:noFill/>
          <a:ln w="19050" cap="flat" cmpd="sng">
            <a:solidFill>
              <a:schemeClr val="lt1"/>
            </a:solidFill>
            <a:prstDash val="solid"/>
            <a:round/>
            <a:headEnd type="none" w="sm" len="sm"/>
            <a:tailEnd type="none" w="sm" len="sm"/>
          </a:ln>
        </p:spPr>
      </p:cxnSp>
      <p:sp>
        <p:nvSpPr>
          <p:cNvPr id="13" name="Google Shape;13;p2"/>
          <p:cNvSpPr txBox="1">
            <a:spLocks noGrp="1"/>
          </p:cNvSpPr>
          <p:nvPr>
            <p:ph type="ctrTitle"/>
          </p:nvPr>
        </p:nvSpPr>
        <p:spPr>
          <a:xfrm>
            <a:off x="2371725" y="630225"/>
            <a:ext cx="6331500" cy="15420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14" name="Google Shape;14;p2"/>
          <p:cNvSpPr txBox="1">
            <a:spLocks noGrp="1"/>
          </p:cNvSpPr>
          <p:nvPr>
            <p:ph type="subTitle" idx="1"/>
          </p:nvPr>
        </p:nvSpPr>
        <p:spPr>
          <a:xfrm>
            <a:off x="2390267" y="3238450"/>
            <a:ext cx="6331500" cy="1241700"/>
          </a:xfrm>
          <a:prstGeom prst="rect">
            <a:avLst/>
          </a:prstGeom>
        </p:spPr>
        <p:txBody>
          <a:bodyPr spcFirstLastPara="1" wrap="square" lIns="91425" tIns="91425" rIns="91425" bIns="91425" anchor="b" anchorCtr="0">
            <a:norm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15" name="Google Shape;15;p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6"/>
        <p:cNvGrpSpPr/>
        <p:nvPr/>
      </p:nvGrpSpPr>
      <p:grpSpPr>
        <a:xfrm>
          <a:off x="0" y="0"/>
          <a:ext cx="0" cy="0"/>
          <a:chOff x="0" y="0"/>
          <a:chExt cx="0" cy="0"/>
        </a:xfrm>
      </p:grpSpPr>
      <p:cxnSp>
        <p:nvCxnSpPr>
          <p:cNvPr id="17" name="Google Shape;17;p3"/>
          <p:cNvCxnSpPr/>
          <p:nvPr/>
        </p:nvCxnSpPr>
        <p:spPr>
          <a:xfrm>
            <a:off x="425200" y="415650"/>
            <a:ext cx="8296800" cy="0"/>
          </a:xfrm>
          <a:prstGeom prst="straightConnector1">
            <a:avLst/>
          </a:prstGeom>
          <a:noFill/>
          <a:ln w="38100" cap="flat" cmpd="sng">
            <a:solidFill>
              <a:schemeClr val="lt1"/>
            </a:solidFill>
            <a:prstDash val="solid"/>
            <a:round/>
            <a:headEnd type="none" w="sm" len="sm"/>
            <a:tailEnd type="none" w="sm" len="sm"/>
          </a:ln>
        </p:spPr>
      </p:cxnSp>
      <p:cxnSp>
        <p:nvCxnSpPr>
          <p:cNvPr id="18" name="Google Shape;18;p3"/>
          <p:cNvCxnSpPr/>
          <p:nvPr/>
        </p:nvCxnSpPr>
        <p:spPr>
          <a:xfrm>
            <a:off x="425200" y="4740000"/>
            <a:ext cx="8296800" cy="0"/>
          </a:xfrm>
          <a:prstGeom prst="straightConnector1">
            <a:avLst/>
          </a:prstGeom>
          <a:noFill/>
          <a:ln w="19050" cap="flat" cmpd="sng">
            <a:solidFill>
              <a:schemeClr val="lt1"/>
            </a:solidFill>
            <a:prstDash val="solid"/>
            <a:round/>
            <a:headEnd type="none" w="sm" len="sm"/>
            <a:tailEnd type="none" w="sm" len="sm"/>
          </a:ln>
        </p:spPr>
      </p:cxnSp>
      <p:sp>
        <p:nvSpPr>
          <p:cNvPr id="19" name="Google Shape;19;p3"/>
          <p:cNvSpPr txBox="1">
            <a:spLocks noGrp="1"/>
          </p:cNvSpPr>
          <p:nvPr>
            <p:ph type="title"/>
          </p:nvPr>
        </p:nvSpPr>
        <p:spPr>
          <a:xfrm>
            <a:off x="406425" y="1806825"/>
            <a:ext cx="8296800" cy="15420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None/>
              <a:defRPr sz="4800">
                <a:solidFill>
                  <a:schemeClr val="lt1"/>
                </a:solidFill>
              </a:defRPr>
            </a:lvl1pPr>
            <a:lvl2pPr lvl="1" algn="ctr">
              <a:spcBef>
                <a:spcPts val="0"/>
              </a:spcBef>
              <a:spcAft>
                <a:spcPts val="0"/>
              </a:spcAft>
              <a:buClr>
                <a:schemeClr val="lt1"/>
              </a:buClr>
              <a:buSzPts val="4800"/>
              <a:buNone/>
              <a:defRPr sz="4800">
                <a:solidFill>
                  <a:schemeClr val="lt1"/>
                </a:solidFill>
              </a:defRPr>
            </a:lvl2pPr>
            <a:lvl3pPr lvl="2" algn="ctr">
              <a:spcBef>
                <a:spcPts val="0"/>
              </a:spcBef>
              <a:spcAft>
                <a:spcPts val="0"/>
              </a:spcAft>
              <a:buClr>
                <a:schemeClr val="lt1"/>
              </a:buClr>
              <a:buSzPts val="4800"/>
              <a:buNone/>
              <a:defRPr sz="4800">
                <a:solidFill>
                  <a:schemeClr val="lt1"/>
                </a:solidFill>
              </a:defRPr>
            </a:lvl3pPr>
            <a:lvl4pPr lvl="3" algn="ctr">
              <a:spcBef>
                <a:spcPts val="0"/>
              </a:spcBef>
              <a:spcAft>
                <a:spcPts val="0"/>
              </a:spcAft>
              <a:buClr>
                <a:schemeClr val="lt1"/>
              </a:buClr>
              <a:buSzPts val="4800"/>
              <a:buNone/>
              <a:defRPr sz="4800">
                <a:solidFill>
                  <a:schemeClr val="lt1"/>
                </a:solidFill>
              </a:defRPr>
            </a:lvl4pPr>
            <a:lvl5pPr lvl="4" algn="ctr">
              <a:spcBef>
                <a:spcPts val="0"/>
              </a:spcBef>
              <a:spcAft>
                <a:spcPts val="0"/>
              </a:spcAft>
              <a:buClr>
                <a:schemeClr val="lt1"/>
              </a:buClr>
              <a:buSzPts val="4800"/>
              <a:buNone/>
              <a:defRPr sz="4800">
                <a:solidFill>
                  <a:schemeClr val="lt1"/>
                </a:solidFill>
              </a:defRPr>
            </a:lvl5pPr>
            <a:lvl6pPr lvl="5" algn="ctr">
              <a:spcBef>
                <a:spcPts val="0"/>
              </a:spcBef>
              <a:spcAft>
                <a:spcPts val="0"/>
              </a:spcAft>
              <a:buClr>
                <a:schemeClr val="lt1"/>
              </a:buClr>
              <a:buSzPts val="4800"/>
              <a:buNone/>
              <a:defRPr sz="4800">
                <a:solidFill>
                  <a:schemeClr val="lt1"/>
                </a:solidFill>
              </a:defRPr>
            </a:lvl6pPr>
            <a:lvl7pPr lvl="6" algn="ctr">
              <a:spcBef>
                <a:spcPts val="0"/>
              </a:spcBef>
              <a:spcAft>
                <a:spcPts val="0"/>
              </a:spcAft>
              <a:buClr>
                <a:schemeClr val="lt1"/>
              </a:buClr>
              <a:buSzPts val="4800"/>
              <a:buNone/>
              <a:defRPr sz="4800">
                <a:solidFill>
                  <a:schemeClr val="lt1"/>
                </a:solidFill>
              </a:defRPr>
            </a:lvl7pPr>
            <a:lvl8pPr lvl="7" algn="ctr">
              <a:spcBef>
                <a:spcPts val="0"/>
              </a:spcBef>
              <a:spcAft>
                <a:spcPts val="0"/>
              </a:spcAft>
              <a:buClr>
                <a:schemeClr val="lt1"/>
              </a:buClr>
              <a:buSzPts val="4800"/>
              <a:buNone/>
              <a:defRPr sz="4800">
                <a:solidFill>
                  <a:schemeClr val="lt1"/>
                </a:solidFill>
              </a:defRPr>
            </a:lvl8pPr>
            <a:lvl9pPr lvl="8" algn="ctr">
              <a:spcBef>
                <a:spcPts val="0"/>
              </a:spcBef>
              <a:spcAft>
                <a:spcPts val="0"/>
              </a:spcAft>
              <a:buClr>
                <a:schemeClr val="lt1"/>
              </a:buClr>
              <a:buSzPts val="4800"/>
              <a:buNone/>
              <a:defRPr sz="4800">
                <a:solidFill>
                  <a:schemeClr val="lt1"/>
                </a:solidFill>
              </a:defRPr>
            </a:lvl9pPr>
          </a:lstStyle>
          <a:p>
            <a:endParaRPr/>
          </a:p>
        </p:txBody>
      </p:sp>
      <p:sp>
        <p:nvSpPr>
          <p:cNvPr id="20" name="Google Shape;20;p3"/>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cxnSp>
        <p:nvCxnSpPr>
          <p:cNvPr id="22" name="Google Shape;22;p4"/>
          <p:cNvCxnSpPr/>
          <p:nvPr/>
        </p:nvCxnSpPr>
        <p:spPr>
          <a:xfrm>
            <a:off x="2477724" y="415650"/>
            <a:ext cx="6244200" cy="0"/>
          </a:xfrm>
          <a:prstGeom prst="straightConnector1">
            <a:avLst/>
          </a:prstGeom>
          <a:noFill/>
          <a:ln w="38100" cap="flat" cmpd="sng">
            <a:solidFill>
              <a:schemeClr val="dk2"/>
            </a:solidFill>
            <a:prstDash val="solid"/>
            <a:round/>
            <a:headEnd type="none" w="sm" len="sm"/>
            <a:tailEnd type="none" w="sm" len="sm"/>
          </a:ln>
        </p:spPr>
      </p:cxnSp>
      <p:cxnSp>
        <p:nvCxnSpPr>
          <p:cNvPr id="23" name="Google Shape;23;p4"/>
          <p:cNvCxnSpPr/>
          <p:nvPr/>
        </p:nvCxnSpPr>
        <p:spPr>
          <a:xfrm>
            <a:off x="2477724" y="4740000"/>
            <a:ext cx="6244200" cy="0"/>
          </a:xfrm>
          <a:prstGeom prst="straightConnector1">
            <a:avLst/>
          </a:prstGeom>
          <a:noFill/>
          <a:ln w="19050" cap="flat" cmpd="sng">
            <a:solidFill>
              <a:schemeClr val="dk2"/>
            </a:solidFill>
            <a:prstDash val="solid"/>
            <a:round/>
            <a:headEnd type="none" w="sm" len="sm"/>
            <a:tailEnd type="none" w="sm" len="sm"/>
          </a:ln>
        </p:spPr>
      </p:cxnSp>
      <p:cxnSp>
        <p:nvCxnSpPr>
          <p:cNvPr id="24" name="Google Shape;24;p4"/>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25" name="Google Shape;25;p4"/>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6" name="Google Shape;26;p4"/>
          <p:cNvSpPr txBox="1">
            <a:spLocks noGrp="1"/>
          </p:cNvSpPr>
          <p:nvPr>
            <p:ph type="body" idx="1"/>
          </p:nvPr>
        </p:nvSpPr>
        <p:spPr>
          <a:xfrm>
            <a:off x="2410112" y="1595776"/>
            <a:ext cx="6321600" cy="3002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7" name="Google Shape;27;p4"/>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8"/>
        <p:cNvGrpSpPr/>
        <p:nvPr/>
      </p:nvGrpSpPr>
      <p:grpSpPr>
        <a:xfrm>
          <a:off x="0" y="0"/>
          <a:ext cx="0" cy="0"/>
          <a:chOff x="0" y="0"/>
          <a:chExt cx="0" cy="0"/>
        </a:xfrm>
      </p:grpSpPr>
      <p:cxnSp>
        <p:nvCxnSpPr>
          <p:cNvPr id="29" name="Google Shape;29;p5"/>
          <p:cNvCxnSpPr/>
          <p:nvPr/>
        </p:nvCxnSpPr>
        <p:spPr>
          <a:xfrm>
            <a:off x="2477724" y="415650"/>
            <a:ext cx="6244200" cy="0"/>
          </a:xfrm>
          <a:prstGeom prst="straightConnector1">
            <a:avLst/>
          </a:prstGeom>
          <a:noFill/>
          <a:ln w="38100" cap="flat" cmpd="sng">
            <a:solidFill>
              <a:schemeClr val="dk2"/>
            </a:solidFill>
            <a:prstDash val="solid"/>
            <a:round/>
            <a:headEnd type="none" w="sm" len="sm"/>
            <a:tailEnd type="none" w="sm" len="sm"/>
          </a:ln>
        </p:spPr>
      </p:cxnSp>
      <p:cxnSp>
        <p:nvCxnSpPr>
          <p:cNvPr id="30" name="Google Shape;30;p5"/>
          <p:cNvCxnSpPr/>
          <p:nvPr/>
        </p:nvCxnSpPr>
        <p:spPr>
          <a:xfrm>
            <a:off x="2477724" y="4740000"/>
            <a:ext cx="6244200" cy="0"/>
          </a:xfrm>
          <a:prstGeom prst="straightConnector1">
            <a:avLst/>
          </a:prstGeom>
          <a:noFill/>
          <a:ln w="19050" cap="flat" cmpd="sng">
            <a:solidFill>
              <a:schemeClr val="dk2"/>
            </a:solidFill>
            <a:prstDash val="solid"/>
            <a:round/>
            <a:headEnd type="none" w="sm" len="sm"/>
            <a:tailEnd type="none" w="sm" len="sm"/>
          </a:ln>
        </p:spPr>
      </p:cxnSp>
      <p:cxnSp>
        <p:nvCxnSpPr>
          <p:cNvPr id="31" name="Google Shape;31;p5"/>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32" name="Google Shape;32;p5"/>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3" name="Google Shape;33;p5"/>
          <p:cNvSpPr txBox="1">
            <a:spLocks noGrp="1"/>
          </p:cNvSpPr>
          <p:nvPr>
            <p:ph type="body" idx="1"/>
          </p:nvPr>
        </p:nvSpPr>
        <p:spPr>
          <a:xfrm>
            <a:off x="2400303" y="1602675"/>
            <a:ext cx="3071400" cy="3002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5"/>
          <p:cNvSpPr txBox="1">
            <a:spLocks noGrp="1"/>
          </p:cNvSpPr>
          <p:nvPr>
            <p:ph type="body" idx="2"/>
          </p:nvPr>
        </p:nvSpPr>
        <p:spPr>
          <a:xfrm>
            <a:off x="5650572" y="1602675"/>
            <a:ext cx="3071400" cy="3002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5" name="Google Shape;35;p5"/>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303300" y="411575"/>
            <a:ext cx="8520600" cy="639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8" name="Google Shape;38;p6"/>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9"/>
        <p:cNvGrpSpPr/>
        <p:nvPr/>
      </p:nvGrpSpPr>
      <p:grpSpPr>
        <a:xfrm>
          <a:off x="0" y="0"/>
          <a:ext cx="0" cy="0"/>
          <a:chOff x="0" y="0"/>
          <a:chExt cx="0" cy="0"/>
        </a:xfrm>
      </p:grpSpPr>
      <p:cxnSp>
        <p:nvCxnSpPr>
          <p:cNvPr id="40" name="Google Shape;40;p7"/>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41" name="Google Shape;41;p7"/>
          <p:cNvSpPr txBox="1">
            <a:spLocks noGrp="1"/>
          </p:cNvSpPr>
          <p:nvPr>
            <p:ph type="title"/>
          </p:nvPr>
        </p:nvSpPr>
        <p:spPr>
          <a:xfrm>
            <a:off x="319500" y="936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2" name="Google Shape;42;p7"/>
          <p:cNvSpPr txBox="1">
            <a:spLocks noGrp="1"/>
          </p:cNvSpPr>
          <p:nvPr>
            <p:ph type="body" idx="1"/>
          </p:nvPr>
        </p:nvSpPr>
        <p:spPr>
          <a:xfrm>
            <a:off x="319500" y="1846804"/>
            <a:ext cx="2808000" cy="28062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3" name="Google Shape;43;p7"/>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44"/>
        <p:cNvGrpSpPr/>
        <p:nvPr/>
      </p:nvGrpSpPr>
      <p:grpSpPr>
        <a:xfrm>
          <a:off x="0" y="0"/>
          <a:ext cx="0" cy="0"/>
          <a:chOff x="0" y="0"/>
          <a:chExt cx="0" cy="0"/>
        </a:xfrm>
      </p:grpSpPr>
      <p:cxnSp>
        <p:nvCxnSpPr>
          <p:cNvPr id="45" name="Google Shape;45;p8"/>
          <p:cNvCxnSpPr/>
          <p:nvPr/>
        </p:nvCxnSpPr>
        <p:spPr>
          <a:xfrm>
            <a:off x="425198" y="415650"/>
            <a:ext cx="183300" cy="0"/>
          </a:xfrm>
          <a:prstGeom prst="straightConnector1">
            <a:avLst/>
          </a:prstGeom>
          <a:noFill/>
          <a:ln w="19050" cap="flat" cmpd="sng">
            <a:solidFill>
              <a:schemeClr val="lt1"/>
            </a:solidFill>
            <a:prstDash val="solid"/>
            <a:round/>
            <a:headEnd type="none" w="sm" len="sm"/>
            <a:tailEnd type="none" w="sm" len="sm"/>
          </a:ln>
        </p:spPr>
      </p:cxnSp>
      <p:sp>
        <p:nvSpPr>
          <p:cNvPr id="46" name="Google Shape;46;p8"/>
          <p:cNvSpPr txBox="1">
            <a:spLocks noGrp="1"/>
          </p:cNvSpPr>
          <p:nvPr>
            <p:ph type="title"/>
          </p:nvPr>
        </p:nvSpPr>
        <p:spPr>
          <a:xfrm>
            <a:off x="283103" y="712141"/>
            <a:ext cx="6244200" cy="38355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47" name="Google Shape;47;p8"/>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8"/>
        <p:cNvGrpSpPr/>
        <p:nvPr/>
      </p:nvGrpSpPr>
      <p:grpSpPr>
        <a:xfrm>
          <a:off x="0" y="0"/>
          <a:ext cx="0" cy="0"/>
          <a:chOff x="0" y="0"/>
          <a:chExt cx="0" cy="0"/>
        </a:xfrm>
      </p:grpSpPr>
      <p:sp>
        <p:nvSpPr>
          <p:cNvPr id="49" name="Google Shape;49;p9"/>
          <p:cNvSpPr/>
          <p:nvPr/>
        </p:nvSpPr>
        <p:spPr>
          <a:xfrm>
            <a:off x="4572000" y="1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50" name="Google Shape;5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51" name="Google Shape;51;p9"/>
          <p:cNvSpPr txBox="1">
            <a:spLocks noGrp="1"/>
          </p:cNvSpPr>
          <p:nvPr>
            <p:ph type="title"/>
          </p:nvPr>
        </p:nvSpPr>
        <p:spPr>
          <a:xfrm>
            <a:off x="265500" y="1397350"/>
            <a:ext cx="4045200" cy="1318200"/>
          </a:xfrm>
          <a:prstGeom prst="rect">
            <a:avLst/>
          </a:prstGeom>
        </p:spPr>
        <p:txBody>
          <a:bodyPr spcFirstLastPara="1" wrap="square" lIns="91425" tIns="91425" rIns="91425" bIns="91425" anchor="b" anchorCtr="0">
            <a:normAutofit/>
          </a:bodyPr>
          <a:lstStyle>
            <a:lvl1pPr lvl="0" algn="ctr">
              <a:spcBef>
                <a:spcPts val="0"/>
              </a:spcBef>
              <a:spcAft>
                <a:spcPts val="0"/>
              </a:spcAft>
              <a:buClr>
                <a:schemeClr val="dk1"/>
              </a:buClr>
              <a:buSzPts val="3600"/>
              <a:buNone/>
              <a:defRPr sz="3600">
                <a:solidFill>
                  <a:schemeClr val="dk1"/>
                </a:solidFill>
              </a:defRPr>
            </a:lvl1pPr>
            <a:lvl2pPr lvl="1" algn="ctr">
              <a:spcBef>
                <a:spcPts val="0"/>
              </a:spcBef>
              <a:spcAft>
                <a:spcPts val="0"/>
              </a:spcAft>
              <a:buClr>
                <a:schemeClr val="dk1"/>
              </a:buClr>
              <a:buSzPts val="3600"/>
              <a:buNone/>
              <a:defRPr sz="3600">
                <a:solidFill>
                  <a:schemeClr val="dk1"/>
                </a:solidFill>
              </a:defRPr>
            </a:lvl2pPr>
            <a:lvl3pPr lvl="2" algn="ctr">
              <a:spcBef>
                <a:spcPts val="0"/>
              </a:spcBef>
              <a:spcAft>
                <a:spcPts val="0"/>
              </a:spcAft>
              <a:buClr>
                <a:schemeClr val="dk1"/>
              </a:buClr>
              <a:buSzPts val="3600"/>
              <a:buNone/>
              <a:defRPr sz="3600">
                <a:solidFill>
                  <a:schemeClr val="dk1"/>
                </a:solidFill>
              </a:defRPr>
            </a:lvl3pPr>
            <a:lvl4pPr lvl="3" algn="ctr">
              <a:spcBef>
                <a:spcPts val="0"/>
              </a:spcBef>
              <a:spcAft>
                <a:spcPts val="0"/>
              </a:spcAft>
              <a:buClr>
                <a:schemeClr val="dk1"/>
              </a:buClr>
              <a:buSzPts val="3600"/>
              <a:buNone/>
              <a:defRPr sz="3600">
                <a:solidFill>
                  <a:schemeClr val="dk1"/>
                </a:solidFill>
              </a:defRPr>
            </a:lvl4pPr>
            <a:lvl5pPr lvl="4" algn="ctr">
              <a:spcBef>
                <a:spcPts val="0"/>
              </a:spcBef>
              <a:spcAft>
                <a:spcPts val="0"/>
              </a:spcAft>
              <a:buClr>
                <a:schemeClr val="dk1"/>
              </a:buClr>
              <a:buSzPts val="3600"/>
              <a:buNone/>
              <a:defRPr sz="3600">
                <a:solidFill>
                  <a:schemeClr val="dk1"/>
                </a:solidFill>
              </a:defRPr>
            </a:lvl5pPr>
            <a:lvl6pPr lvl="5" algn="ctr">
              <a:spcBef>
                <a:spcPts val="0"/>
              </a:spcBef>
              <a:spcAft>
                <a:spcPts val="0"/>
              </a:spcAft>
              <a:buClr>
                <a:schemeClr val="dk1"/>
              </a:buClr>
              <a:buSzPts val="3600"/>
              <a:buNone/>
              <a:defRPr sz="3600">
                <a:solidFill>
                  <a:schemeClr val="dk1"/>
                </a:solidFill>
              </a:defRPr>
            </a:lvl6pPr>
            <a:lvl7pPr lvl="6" algn="ctr">
              <a:spcBef>
                <a:spcPts val="0"/>
              </a:spcBef>
              <a:spcAft>
                <a:spcPts val="0"/>
              </a:spcAft>
              <a:buClr>
                <a:schemeClr val="dk1"/>
              </a:buClr>
              <a:buSzPts val="3600"/>
              <a:buNone/>
              <a:defRPr sz="3600">
                <a:solidFill>
                  <a:schemeClr val="dk1"/>
                </a:solidFill>
              </a:defRPr>
            </a:lvl7pPr>
            <a:lvl8pPr lvl="7" algn="ctr">
              <a:spcBef>
                <a:spcPts val="0"/>
              </a:spcBef>
              <a:spcAft>
                <a:spcPts val="0"/>
              </a:spcAft>
              <a:buClr>
                <a:schemeClr val="dk1"/>
              </a:buClr>
              <a:buSzPts val="3600"/>
              <a:buNone/>
              <a:defRPr sz="3600">
                <a:solidFill>
                  <a:schemeClr val="dk1"/>
                </a:solidFill>
              </a:defRPr>
            </a:lvl8pPr>
            <a:lvl9pPr lvl="8" algn="ctr">
              <a:spcBef>
                <a:spcPts val="0"/>
              </a:spcBef>
              <a:spcAft>
                <a:spcPts val="0"/>
              </a:spcAft>
              <a:buClr>
                <a:schemeClr val="dk1"/>
              </a:buClr>
              <a:buSzPts val="3600"/>
              <a:buNone/>
              <a:defRPr sz="3600">
                <a:solidFill>
                  <a:schemeClr val="dk1"/>
                </a:solidFill>
              </a:defRPr>
            </a:lvl9pPr>
          </a:lstStyle>
          <a:p>
            <a:endParaRPr/>
          </a:p>
        </p:txBody>
      </p:sp>
      <p:sp>
        <p:nvSpPr>
          <p:cNvPr id="52" name="Google Shape;52;p9"/>
          <p:cNvSpPr txBox="1">
            <a:spLocks noGrp="1"/>
          </p:cNvSpPr>
          <p:nvPr>
            <p:ph type="subTitle" idx="1"/>
          </p:nvPr>
        </p:nvSpPr>
        <p:spPr>
          <a:xfrm>
            <a:off x="265500" y="273537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3" name="Google Shape;5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54" name="Google Shape;54;p9"/>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5"/>
        <p:cNvGrpSpPr/>
        <p:nvPr/>
      </p:nvGrpSpPr>
      <p:grpSpPr>
        <a:xfrm>
          <a:off x="0" y="0"/>
          <a:ext cx="0" cy="0"/>
          <a:chOff x="0" y="0"/>
          <a:chExt cx="0" cy="0"/>
        </a:xfrm>
      </p:grpSpPr>
      <p:cxnSp>
        <p:nvCxnSpPr>
          <p:cNvPr id="56" name="Google Shape;56;p10"/>
          <p:cNvCxnSpPr/>
          <p:nvPr/>
        </p:nvCxnSpPr>
        <p:spPr>
          <a:xfrm>
            <a:off x="425200" y="4740000"/>
            <a:ext cx="8296800" cy="0"/>
          </a:xfrm>
          <a:prstGeom prst="straightConnector1">
            <a:avLst/>
          </a:prstGeom>
          <a:noFill/>
          <a:ln w="19050" cap="flat" cmpd="sng">
            <a:solidFill>
              <a:schemeClr val="dk2"/>
            </a:solidFill>
            <a:prstDash val="solid"/>
            <a:round/>
            <a:headEnd type="none" w="sm" len="sm"/>
            <a:tailEnd type="none" w="sm" len="sm"/>
          </a:ln>
        </p:spPr>
      </p:cxnSp>
      <p:cxnSp>
        <p:nvCxnSpPr>
          <p:cNvPr id="57" name="Google Shape;57;p10"/>
          <p:cNvCxnSpPr/>
          <p:nvPr/>
        </p:nvCxnSpPr>
        <p:spPr>
          <a:xfrm>
            <a:off x="425198" y="415650"/>
            <a:ext cx="183300" cy="0"/>
          </a:xfrm>
          <a:prstGeom prst="straightConnector1">
            <a:avLst/>
          </a:prstGeom>
          <a:noFill/>
          <a:ln w="19050" cap="flat" cmpd="sng">
            <a:solidFill>
              <a:schemeClr val="dk2"/>
            </a:solidFill>
            <a:prstDash val="solid"/>
            <a:round/>
            <a:headEnd type="none" w="sm" len="sm"/>
            <a:tailEnd type="none" w="sm" len="sm"/>
          </a:ln>
        </p:spPr>
      </p:cxnSp>
      <p:sp>
        <p:nvSpPr>
          <p:cNvPr id="58" name="Google Shape;58;p10"/>
          <p:cNvSpPr txBox="1">
            <a:spLocks noGrp="1"/>
          </p:cNvSpPr>
          <p:nvPr>
            <p:ph type="body" idx="1"/>
          </p:nvPr>
        </p:nvSpPr>
        <p:spPr>
          <a:xfrm>
            <a:off x="328017" y="4226025"/>
            <a:ext cx="8388600" cy="3936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59" name="Google Shape;59;p10"/>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60"/>
        <p:cNvGrpSpPr/>
        <p:nvPr/>
      </p:nvGrpSpPr>
      <p:grpSpPr>
        <a:xfrm>
          <a:off x="0" y="0"/>
          <a:ext cx="0" cy="0"/>
          <a:chOff x="0" y="0"/>
          <a:chExt cx="0" cy="0"/>
        </a:xfrm>
      </p:grpSpPr>
      <p:cxnSp>
        <p:nvCxnSpPr>
          <p:cNvPr id="61" name="Google Shape;61;p11"/>
          <p:cNvCxnSpPr/>
          <p:nvPr/>
        </p:nvCxnSpPr>
        <p:spPr>
          <a:xfrm>
            <a:off x="425200" y="4740000"/>
            <a:ext cx="8296800" cy="0"/>
          </a:xfrm>
          <a:prstGeom prst="straightConnector1">
            <a:avLst/>
          </a:prstGeom>
          <a:noFill/>
          <a:ln w="19050" cap="flat" cmpd="sng">
            <a:solidFill>
              <a:schemeClr val="dk2"/>
            </a:solidFill>
            <a:prstDash val="solid"/>
            <a:round/>
            <a:headEnd type="none" w="sm" len="sm"/>
            <a:tailEnd type="none" w="sm" len="sm"/>
          </a:ln>
        </p:spPr>
      </p:cxnSp>
      <p:cxnSp>
        <p:nvCxnSpPr>
          <p:cNvPr id="62" name="Google Shape;62;p11"/>
          <p:cNvCxnSpPr/>
          <p:nvPr/>
        </p:nvCxnSpPr>
        <p:spPr>
          <a:xfrm>
            <a:off x="425200" y="415650"/>
            <a:ext cx="8296800" cy="0"/>
          </a:xfrm>
          <a:prstGeom prst="straightConnector1">
            <a:avLst/>
          </a:prstGeom>
          <a:noFill/>
          <a:ln w="38100" cap="flat" cmpd="sng">
            <a:solidFill>
              <a:schemeClr val="dk2"/>
            </a:solidFill>
            <a:prstDash val="solid"/>
            <a:round/>
            <a:headEnd type="none" w="sm" len="sm"/>
            <a:tailEnd type="none" w="sm" len="sm"/>
          </a:ln>
        </p:spPr>
      </p:cxnSp>
      <p:sp>
        <p:nvSpPr>
          <p:cNvPr id="63" name="Google Shape;63;p11"/>
          <p:cNvSpPr txBox="1">
            <a:spLocks noGrp="1"/>
          </p:cNvSpPr>
          <p:nvPr>
            <p:ph type="title" hasCustomPrompt="1"/>
          </p:nvPr>
        </p:nvSpPr>
        <p:spPr>
          <a:xfrm>
            <a:off x="853950" y="1304850"/>
            <a:ext cx="7436100" cy="15384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1pPr>
            <a:lvl2pPr lvl="1"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2pPr>
            <a:lvl3pPr lvl="2"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3pPr>
            <a:lvl4pPr lvl="3"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4pPr>
            <a:lvl5pPr lvl="4"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5pPr>
            <a:lvl6pPr lvl="5"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6pPr>
            <a:lvl7pPr lvl="6"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7pPr>
            <a:lvl8pPr lvl="7"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8pPr>
            <a:lvl9pPr lvl="8"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9pPr>
          </a:lstStyle>
          <a:p>
            <a:r>
              <a:t>xx%</a:t>
            </a:r>
          </a:p>
        </p:txBody>
      </p:sp>
      <p:sp>
        <p:nvSpPr>
          <p:cNvPr id="64" name="Google Shape;64;p11"/>
          <p:cNvSpPr txBox="1">
            <a:spLocks noGrp="1"/>
          </p:cNvSpPr>
          <p:nvPr>
            <p:ph type="body" idx="1"/>
          </p:nvPr>
        </p:nvSpPr>
        <p:spPr>
          <a:xfrm>
            <a:off x="853950" y="2919450"/>
            <a:ext cx="74361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65" name="Google Shape;65;p11"/>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6"/>
        <p:cNvGrpSpPr/>
        <p:nvPr/>
      </p:nvGrpSpPr>
      <p:grpSpPr>
        <a:xfrm>
          <a:off x="0" y="0"/>
          <a:ext cx="0" cy="0"/>
          <a:chOff x="0" y="0"/>
          <a:chExt cx="0" cy="0"/>
        </a:xfrm>
      </p:grpSpPr>
      <p:sp>
        <p:nvSpPr>
          <p:cNvPr id="67" name="Google Shape;67;p1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wiss-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400250" y="575950"/>
            <a:ext cx="6321600" cy="6354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1pPr>
            <a:lvl2pPr lvl="1">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2pPr>
            <a:lvl3pPr lvl="2">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3pPr>
            <a:lvl4pPr lvl="3">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4pPr>
            <a:lvl5pPr lvl="4">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5pPr>
            <a:lvl6pPr lvl="5">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6pPr>
            <a:lvl7pPr lvl="6">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7pPr>
            <a:lvl8pPr lvl="7">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8pPr>
            <a:lvl9pPr lvl="8">
              <a:spcBef>
                <a:spcPts val="0"/>
              </a:spcBef>
              <a:spcAft>
                <a:spcPts val="0"/>
              </a:spcAft>
              <a:buClr>
                <a:schemeClr val="dk2"/>
              </a:buClr>
              <a:buSzPts val="3000"/>
              <a:buFont typeface="Raleway"/>
              <a:buNone/>
              <a:defRPr sz="3000" b="1">
                <a:solidFill>
                  <a:schemeClr val="dk2"/>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2410112" y="1595776"/>
            <a:ext cx="6321600" cy="3002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hyperlink" Target="https://www.littlewandlelettersandsounds.org.uk/resources/my-letters-and-sound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www.littlewandlelettersandsounds.org.uk/resources/for-parents/#tabnametabSupportForPhonics"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rch.org.au/uploadedfiles/main/content/ot/infosheet_a.pdf" TargetMode="Externa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stpatsbray.ie/wp-content/uploads/2020/04/Tricky-Word-Work.pdf"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3"/>
          <p:cNvSpPr txBox="1">
            <a:spLocks noGrp="1"/>
          </p:cNvSpPr>
          <p:nvPr>
            <p:ph type="ctrTitle"/>
          </p:nvPr>
        </p:nvSpPr>
        <p:spPr>
          <a:xfrm>
            <a:off x="2371725" y="630225"/>
            <a:ext cx="6331500" cy="1542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EYFS Phonics and Early Reading Meeting</a:t>
            </a:r>
            <a:endParaRPr/>
          </a:p>
        </p:txBody>
      </p:sp>
      <p:sp>
        <p:nvSpPr>
          <p:cNvPr id="73" name="Google Shape;73;p13"/>
          <p:cNvSpPr txBox="1">
            <a:spLocks noGrp="1"/>
          </p:cNvSpPr>
          <p:nvPr>
            <p:ph type="subTitle" idx="1"/>
          </p:nvPr>
        </p:nvSpPr>
        <p:spPr>
          <a:xfrm>
            <a:off x="2390267" y="3238450"/>
            <a:ext cx="6331500" cy="1241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6"/>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dirty="0"/>
              <a:t>It’s how we learn to read and write.</a:t>
            </a:r>
            <a:endParaRPr dirty="0"/>
          </a:p>
        </p:txBody>
      </p:sp>
      <p:pic>
        <p:nvPicPr>
          <p:cNvPr id="96" name="Google Shape;96;p16"/>
          <p:cNvPicPr preferRelativeResize="0"/>
          <p:nvPr/>
        </p:nvPicPr>
        <p:blipFill>
          <a:blip r:embed="rId3">
            <a:alphaModFix/>
          </a:blip>
          <a:stretch>
            <a:fillRect/>
          </a:stretch>
        </p:blipFill>
        <p:spPr>
          <a:xfrm>
            <a:off x="1127051" y="1565150"/>
            <a:ext cx="6889898" cy="30024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4"/>
          <p:cNvSpPr txBox="1">
            <a:spLocks noGrp="1"/>
          </p:cNvSpPr>
          <p:nvPr>
            <p:ph type="title"/>
          </p:nvPr>
        </p:nvSpPr>
        <p:spPr>
          <a:xfrm>
            <a:off x="3698925" y="575950"/>
            <a:ext cx="50328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Little Wandle Letters and Sounds Revised </a:t>
            </a:r>
            <a:endParaRPr/>
          </a:p>
        </p:txBody>
      </p:sp>
      <p:sp>
        <p:nvSpPr>
          <p:cNvPr id="79" name="Google Shape;79;p14"/>
          <p:cNvSpPr txBox="1">
            <a:spLocks noGrp="1"/>
          </p:cNvSpPr>
          <p:nvPr>
            <p:ph type="body" idx="1"/>
          </p:nvPr>
        </p:nvSpPr>
        <p:spPr>
          <a:xfrm>
            <a:off x="552893" y="1864242"/>
            <a:ext cx="8178819" cy="2733934"/>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dirty="0"/>
              <a:t>We use </a:t>
            </a:r>
            <a:r>
              <a:rPr lang="en" b="1" dirty="0"/>
              <a:t>Little Wandle Letters and Sounds Revised </a:t>
            </a:r>
            <a:r>
              <a:rPr lang="en" dirty="0"/>
              <a:t>as our systematic synthetic phonics (SSP) programme to teach early reading and spelling. </a:t>
            </a:r>
            <a:endParaRPr dirty="0"/>
          </a:p>
          <a:p>
            <a:pPr marL="0" lvl="0" indent="0" algn="l" rtl="0">
              <a:spcBef>
                <a:spcPts val="1200"/>
              </a:spcBef>
              <a:spcAft>
                <a:spcPts val="0"/>
              </a:spcAft>
              <a:buNone/>
            </a:pPr>
            <a:r>
              <a:rPr lang="en" dirty="0"/>
              <a:t>It is a </a:t>
            </a:r>
            <a:r>
              <a:rPr lang="en" b="1" dirty="0"/>
              <a:t>government recommended programme </a:t>
            </a:r>
            <a:r>
              <a:rPr lang="en" dirty="0"/>
              <a:t>which aims to ensure that all children can fluently decode and read by the end of Year 1.</a:t>
            </a:r>
            <a:endParaRPr dirty="0"/>
          </a:p>
          <a:p>
            <a:pPr marL="0" lvl="0" indent="0" algn="l" rtl="0">
              <a:spcBef>
                <a:spcPts val="1200"/>
              </a:spcBef>
              <a:spcAft>
                <a:spcPts val="1200"/>
              </a:spcAft>
              <a:buNone/>
            </a:pPr>
            <a:r>
              <a:rPr lang="en" dirty="0"/>
              <a:t>It is a consistent approach which involves daily phonics teaching sessions,  group reads along with catch up interventions and half termly assessments.</a:t>
            </a:r>
            <a:endParaRPr dirty="0"/>
          </a:p>
        </p:txBody>
      </p:sp>
      <p:pic>
        <p:nvPicPr>
          <p:cNvPr id="80" name="Google Shape;80;p14"/>
          <p:cNvPicPr preferRelativeResize="0"/>
          <p:nvPr/>
        </p:nvPicPr>
        <p:blipFill>
          <a:blip r:embed="rId3">
            <a:alphaModFix/>
          </a:blip>
          <a:stretch>
            <a:fillRect/>
          </a:stretch>
        </p:blipFill>
        <p:spPr>
          <a:xfrm>
            <a:off x="0" y="160225"/>
            <a:ext cx="3105150" cy="14668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5"/>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Little Wandle Website - For Parents</a:t>
            </a:r>
            <a:endParaRPr/>
          </a:p>
        </p:txBody>
      </p:sp>
      <p:sp>
        <p:nvSpPr>
          <p:cNvPr id="86" name="Google Shape;86;p15"/>
          <p:cNvSpPr txBox="1">
            <a:spLocks noGrp="1"/>
          </p:cNvSpPr>
          <p:nvPr>
            <p:ph type="body" idx="1"/>
          </p:nvPr>
        </p:nvSpPr>
        <p:spPr>
          <a:xfrm>
            <a:off x="2400262" y="1513401"/>
            <a:ext cx="6321600" cy="3002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dirty="0"/>
              <a:t>On the Little Wandle website, under the section titled ‘for parents’, you will find all the information that is discussed in our meeting today.  </a:t>
            </a:r>
            <a:endParaRPr dirty="0"/>
          </a:p>
          <a:p>
            <a:pPr marL="0" lvl="0" indent="0" algn="l" rtl="0">
              <a:spcBef>
                <a:spcPts val="1200"/>
              </a:spcBef>
              <a:spcAft>
                <a:spcPts val="1200"/>
              </a:spcAft>
              <a:buNone/>
            </a:pPr>
            <a:endParaRPr dirty="0"/>
          </a:p>
        </p:txBody>
      </p:sp>
      <p:pic>
        <p:nvPicPr>
          <p:cNvPr id="87" name="Google Shape;87;p15"/>
          <p:cNvPicPr preferRelativeResize="0"/>
          <p:nvPr/>
        </p:nvPicPr>
        <p:blipFill rotWithShape="1">
          <a:blip r:embed="rId3">
            <a:alphaModFix/>
          </a:blip>
          <a:srcRect t="4205"/>
          <a:stretch/>
        </p:blipFill>
        <p:spPr>
          <a:xfrm>
            <a:off x="1906025" y="2763150"/>
            <a:ext cx="3252552" cy="1752643"/>
          </a:xfrm>
          <a:prstGeom prst="rect">
            <a:avLst/>
          </a:prstGeom>
          <a:noFill/>
          <a:ln>
            <a:noFill/>
          </a:ln>
        </p:spPr>
      </p:pic>
      <p:sp>
        <p:nvSpPr>
          <p:cNvPr id="88" name="Google Shape;88;p15"/>
          <p:cNvSpPr txBox="1"/>
          <p:nvPr/>
        </p:nvSpPr>
        <p:spPr>
          <a:xfrm>
            <a:off x="449125" y="663000"/>
            <a:ext cx="1702500" cy="2055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200"/>
              </a:spcAft>
              <a:buNone/>
            </a:pPr>
            <a:r>
              <a:rPr lang="en" sz="1800" u="sng" dirty="0">
                <a:solidFill>
                  <a:schemeClr val="hlink"/>
                </a:solidFill>
                <a:latin typeface="Lato"/>
                <a:ea typeface="Lato"/>
                <a:cs typeface="Lato"/>
                <a:sym typeface="Lato"/>
                <a:hlinkClick r:id="rId4"/>
              </a:rPr>
              <a:t>https://www.littlewandlelettersandsounds.org.uk/resources/my-letters-and-sounds/</a:t>
            </a:r>
            <a:r>
              <a:rPr lang="en" sz="1800" dirty="0">
                <a:solidFill>
                  <a:schemeClr val="dk2"/>
                </a:solidFill>
                <a:latin typeface="Lato"/>
                <a:ea typeface="Lato"/>
                <a:cs typeface="Lato"/>
                <a:sym typeface="Lato"/>
              </a:rPr>
              <a:t> </a:t>
            </a:r>
            <a:endParaRPr dirty="0"/>
          </a:p>
        </p:txBody>
      </p:sp>
      <p:pic>
        <p:nvPicPr>
          <p:cNvPr id="89" name="Google Shape;89;p15"/>
          <p:cNvPicPr preferRelativeResize="0"/>
          <p:nvPr/>
        </p:nvPicPr>
        <p:blipFill rotWithShape="1">
          <a:blip r:embed="rId5">
            <a:alphaModFix/>
          </a:blip>
          <a:srcRect t="4397"/>
          <a:stretch/>
        </p:blipFill>
        <p:spPr>
          <a:xfrm>
            <a:off x="5412975" y="2807525"/>
            <a:ext cx="3252552" cy="17491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Key Terminology</a:t>
            </a:r>
            <a:endParaRPr/>
          </a:p>
        </p:txBody>
      </p:sp>
      <p:sp>
        <p:nvSpPr>
          <p:cNvPr id="102" name="Google Shape;102;p17"/>
          <p:cNvSpPr txBox="1">
            <a:spLocks noGrp="1"/>
          </p:cNvSpPr>
          <p:nvPr>
            <p:ph type="body" idx="1"/>
          </p:nvPr>
        </p:nvSpPr>
        <p:spPr>
          <a:xfrm>
            <a:off x="3028401" y="1211350"/>
            <a:ext cx="6011400" cy="3002400"/>
          </a:xfrm>
          <a:prstGeom prst="rect">
            <a:avLst/>
          </a:prstGeom>
        </p:spPr>
        <p:txBody>
          <a:bodyPr spcFirstLastPara="1" wrap="square" lIns="91425" tIns="91425" rIns="91425" bIns="91425" anchor="t" anchorCtr="0">
            <a:normAutofit fontScale="55000" lnSpcReduction="20000"/>
          </a:bodyPr>
          <a:lstStyle/>
          <a:p>
            <a:pPr marL="0" lvl="0" indent="0" algn="l" rtl="0">
              <a:lnSpc>
                <a:spcPct val="90000"/>
              </a:lnSpc>
              <a:spcBef>
                <a:spcPts val="1000"/>
              </a:spcBef>
              <a:spcAft>
                <a:spcPts val="0"/>
              </a:spcAft>
              <a:buClr>
                <a:schemeClr val="dk2"/>
              </a:buClr>
              <a:buSzPct val="39285"/>
              <a:buFont typeface="Arial"/>
              <a:buNone/>
            </a:pPr>
            <a:endParaRPr sz="2800" b="1"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r>
              <a:rPr lang="en" sz="2800" dirty="0">
                <a:latin typeface="Arial"/>
                <a:ea typeface="Arial"/>
                <a:cs typeface="Arial"/>
                <a:sym typeface="Arial"/>
              </a:rPr>
              <a:t>The smallest unit of sound that can be identified in words.</a:t>
            </a:r>
            <a:endParaRPr sz="2800"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endParaRPr sz="2800" b="1"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r>
              <a:rPr lang="en" sz="2800" dirty="0">
                <a:latin typeface="Arial"/>
                <a:ea typeface="Arial"/>
                <a:cs typeface="Arial"/>
                <a:sym typeface="Arial"/>
              </a:rPr>
              <a:t>A letter or group of letters used to represent a particular phoneme when writing.</a:t>
            </a:r>
            <a:endParaRPr sz="2800"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endParaRPr sz="2800" b="1"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r>
              <a:rPr lang="en" sz="2800" dirty="0">
                <a:latin typeface="Arial"/>
                <a:ea typeface="Arial"/>
                <a:cs typeface="Arial"/>
                <a:sym typeface="Arial"/>
              </a:rPr>
              <a:t>Two letters that make one sound (phoneme) e.g. sh shop</a:t>
            </a:r>
            <a:endParaRPr sz="2800"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endParaRPr sz="2800" b="1"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r>
              <a:rPr lang="en" sz="2800" dirty="0">
                <a:latin typeface="Arial"/>
                <a:ea typeface="Arial"/>
                <a:cs typeface="Arial"/>
                <a:sym typeface="Arial"/>
              </a:rPr>
              <a:t>Three letters that make one sound (phoneme) e.g. igh light</a:t>
            </a:r>
            <a:endParaRPr sz="2800" dirty="0">
              <a:latin typeface="Arial"/>
              <a:ea typeface="Arial"/>
              <a:cs typeface="Arial"/>
              <a:sym typeface="Arial"/>
            </a:endParaRPr>
          </a:p>
          <a:p>
            <a:pPr marL="0" lvl="0" indent="0" algn="l" rtl="0">
              <a:lnSpc>
                <a:spcPct val="90000"/>
              </a:lnSpc>
              <a:spcBef>
                <a:spcPts val="1000"/>
              </a:spcBef>
              <a:spcAft>
                <a:spcPts val="0"/>
              </a:spcAft>
              <a:buClr>
                <a:schemeClr val="dk2"/>
              </a:buClr>
              <a:buSzPct val="39285"/>
              <a:buFont typeface="Arial"/>
              <a:buNone/>
            </a:pPr>
            <a:endParaRPr sz="2800" b="1" dirty="0">
              <a:latin typeface="Arial"/>
              <a:ea typeface="Arial"/>
              <a:cs typeface="Arial"/>
              <a:sym typeface="Arial"/>
            </a:endParaRPr>
          </a:p>
          <a:p>
            <a:pPr marL="0" lvl="0" indent="0" algn="l" rtl="0">
              <a:spcBef>
                <a:spcPts val="0"/>
              </a:spcBef>
              <a:spcAft>
                <a:spcPts val="1200"/>
              </a:spcAft>
              <a:buNone/>
            </a:pPr>
            <a:endParaRPr dirty="0"/>
          </a:p>
        </p:txBody>
      </p:sp>
      <p:pic>
        <p:nvPicPr>
          <p:cNvPr id="103" name="Google Shape;103;p17"/>
          <p:cNvPicPr preferRelativeResize="0"/>
          <p:nvPr/>
        </p:nvPicPr>
        <p:blipFill rotWithShape="1">
          <a:blip r:embed="rId3">
            <a:alphaModFix/>
          </a:blip>
          <a:srcRect l="26714" t="23774" r="31028" b="15012"/>
          <a:stretch/>
        </p:blipFill>
        <p:spPr>
          <a:xfrm>
            <a:off x="108475" y="1392581"/>
            <a:ext cx="2919926" cy="246349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8"/>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Programme Progression</a:t>
            </a:r>
            <a:endParaRPr/>
          </a:p>
        </p:txBody>
      </p:sp>
      <p:sp>
        <p:nvSpPr>
          <p:cNvPr id="110" name="Google Shape;110;p18"/>
          <p:cNvSpPr txBox="1">
            <a:spLocks noGrp="1"/>
          </p:cNvSpPr>
          <p:nvPr>
            <p:ph type="body" idx="1"/>
          </p:nvPr>
        </p:nvSpPr>
        <p:spPr>
          <a:xfrm>
            <a:off x="3865053" y="1211350"/>
            <a:ext cx="4866600" cy="3562128"/>
          </a:xfrm>
          <a:prstGeom prst="rect">
            <a:avLst/>
          </a:prstGeom>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r>
              <a:rPr lang="en-GB" dirty="0"/>
              <a:t>There are five different phonics phases.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Phase 1 is about developing children’s initial speaking and listening skills – laying the foundations.</a:t>
            </a:r>
          </a:p>
          <a:p>
            <a:pPr marL="0" lvl="0" indent="0" algn="l" rtl="0">
              <a:spcBef>
                <a:spcPts val="0"/>
              </a:spcBef>
              <a:spcAft>
                <a:spcPts val="0"/>
              </a:spcAft>
              <a:buNone/>
            </a:pPr>
            <a:endParaRPr lang="en-GB" dirty="0"/>
          </a:p>
          <a:p>
            <a:pPr marL="0" lvl="0" indent="0" algn="l" rtl="0">
              <a:spcBef>
                <a:spcPts val="0"/>
              </a:spcBef>
              <a:spcAft>
                <a:spcPts val="0"/>
              </a:spcAft>
              <a:buNone/>
            </a:pPr>
            <a:endParaRPr lang="en-GB" dirty="0"/>
          </a:p>
          <a:p>
            <a:pPr marL="0" lvl="0" indent="0" algn="l" rtl="0">
              <a:spcBef>
                <a:spcPts val="0"/>
              </a:spcBef>
              <a:spcAft>
                <a:spcPts val="0"/>
              </a:spcAft>
              <a:buNone/>
            </a:pPr>
            <a:r>
              <a:rPr lang="en" dirty="0"/>
              <a:t>In the Autumn term we begin with Phase 2.</a:t>
            </a:r>
            <a:endParaRPr dirty="0"/>
          </a:p>
          <a:p>
            <a:pPr marL="0" lvl="0" indent="0" algn="l" rtl="0">
              <a:spcBef>
                <a:spcPts val="1200"/>
              </a:spcBef>
              <a:spcAft>
                <a:spcPts val="0"/>
              </a:spcAft>
              <a:buNone/>
            </a:pPr>
            <a:r>
              <a:rPr lang="en" dirty="0"/>
              <a:t>Then, in the Spring term, we move on to Phase 3.</a:t>
            </a:r>
            <a:endParaRPr dirty="0"/>
          </a:p>
          <a:p>
            <a:pPr marL="0" lvl="0" indent="0" algn="l" rtl="0">
              <a:spcBef>
                <a:spcPts val="1200"/>
              </a:spcBef>
              <a:spcAft>
                <a:spcPts val="0"/>
              </a:spcAft>
              <a:buNone/>
            </a:pPr>
            <a:r>
              <a:rPr lang="en" dirty="0"/>
              <a:t>In the Summer, we begin Phase 4. </a:t>
            </a:r>
            <a:endParaRPr dirty="0"/>
          </a:p>
          <a:p>
            <a:pPr marL="0" lvl="0" indent="0" algn="l" rtl="0">
              <a:spcBef>
                <a:spcPts val="1200"/>
              </a:spcBef>
              <a:spcAft>
                <a:spcPts val="0"/>
              </a:spcAft>
              <a:buNone/>
            </a:pPr>
            <a:endParaRPr dirty="0"/>
          </a:p>
          <a:p>
            <a:pPr marL="0" lvl="0" indent="0" algn="l" rtl="0">
              <a:spcBef>
                <a:spcPts val="1200"/>
              </a:spcBef>
              <a:spcAft>
                <a:spcPts val="1200"/>
              </a:spcAft>
              <a:buNone/>
            </a:pPr>
            <a:r>
              <a:rPr lang="en" dirty="0"/>
              <a:t>Phase 3 and 4 are both recapped in Year 1, where they </a:t>
            </a:r>
            <a:r>
              <a:rPr lang="en-GB" dirty="0"/>
              <a:t>will</a:t>
            </a:r>
            <a:r>
              <a:rPr lang="en" dirty="0"/>
              <a:t> also explore Phase 5. </a:t>
            </a:r>
            <a:endParaRPr dirty="0"/>
          </a:p>
        </p:txBody>
      </p:sp>
      <p:pic>
        <p:nvPicPr>
          <p:cNvPr id="111" name="Google Shape;111;p18"/>
          <p:cNvPicPr preferRelativeResize="0"/>
          <p:nvPr/>
        </p:nvPicPr>
        <p:blipFill rotWithShape="1">
          <a:blip r:embed="rId3">
            <a:alphaModFix/>
          </a:blip>
          <a:srcRect l="20752" t="20592" r="41486" b="11578"/>
          <a:stretch/>
        </p:blipFill>
        <p:spPr>
          <a:xfrm>
            <a:off x="412175" y="1109225"/>
            <a:ext cx="3452875" cy="348895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9"/>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Term 1 and 2 - Phase 2 </a:t>
            </a:r>
            <a:endParaRPr dirty="0"/>
          </a:p>
        </p:txBody>
      </p:sp>
      <p:sp>
        <p:nvSpPr>
          <p:cNvPr id="117" name="Google Shape;117;p19"/>
          <p:cNvSpPr txBox="1">
            <a:spLocks noGrp="1"/>
          </p:cNvSpPr>
          <p:nvPr>
            <p:ph type="body" idx="1"/>
          </p:nvPr>
        </p:nvSpPr>
        <p:spPr>
          <a:xfrm>
            <a:off x="5130455" y="1595775"/>
            <a:ext cx="3601200" cy="3002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18" name="Google Shape;118;p19"/>
          <p:cNvPicPr preferRelativeResize="0"/>
          <p:nvPr/>
        </p:nvPicPr>
        <p:blipFill rotWithShape="1">
          <a:blip r:embed="rId3">
            <a:alphaModFix/>
          </a:blip>
          <a:srcRect l="20752" t="20593" r="41968" b="57835"/>
          <a:stretch/>
        </p:blipFill>
        <p:spPr>
          <a:xfrm>
            <a:off x="938783" y="1651828"/>
            <a:ext cx="6689495" cy="2237420"/>
          </a:xfrm>
          <a:prstGeom prst="rect">
            <a:avLst/>
          </a:prstGeom>
          <a:noFill/>
          <a:ln>
            <a:noFill/>
          </a:ln>
        </p:spPr>
      </p:pic>
      <p:sp>
        <p:nvSpPr>
          <p:cNvPr id="2" name="Rectangle 1">
            <a:extLst>
              <a:ext uri="{FF2B5EF4-FFF2-40B4-BE49-F238E27FC236}">
                <a16:creationId xmlns:a16="http://schemas.microsoft.com/office/drawing/2014/main" id="{A4AC5DC9-A32B-4258-B2F1-ACB75FE97B0C}"/>
              </a:ext>
            </a:extLst>
          </p:cNvPr>
          <p:cNvSpPr/>
          <p:nvPr/>
        </p:nvSpPr>
        <p:spPr>
          <a:xfrm>
            <a:off x="1169581" y="2176130"/>
            <a:ext cx="2197396" cy="21974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3E2C159A-931C-429C-B48E-66D324DFB0A8}"/>
              </a:ext>
            </a:extLst>
          </p:cNvPr>
          <p:cNvSpPr/>
          <p:nvPr/>
        </p:nvSpPr>
        <p:spPr>
          <a:xfrm>
            <a:off x="1169581" y="2816493"/>
            <a:ext cx="2197396" cy="21974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0"/>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Phase 2 and 3 Sounds Pronunciation</a:t>
            </a:r>
            <a:endParaRPr/>
          </a:p>
        </p:txBody>
      </p:sp>
      <p:sp>
        <p:nvSpPr>
          <p:cNvPr id="126" name="Google Shape;126;p20"/>
          <p:cNvSpPr txBox="1">
            <a:spLocks noGrp="1"/>
          </p:cNvSpPr>
          <p:nvPr>
            <p:ph type="body" idx="1"/>
          </p:nvPr>
        </p:nvSpPr>
        <p:spPr>
          <a:xfrm>
            <a:off x="672000" y="1211350"/>
            <a:ext cx="7800000" cy="21300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r>
              <a:rPr lang="en" dirty="0"/>
              <a:t>On the Little Wandle website there are videos which show you how to say the sounds. </a:t>
            </a:r>
            <a:endParaRPr dirty="0"/>
          </a:p>
          <a:p>
            <a:pPr marL="0" lvl="0" indent="0" algn="l" rtl="0">
              <a:spcBef>
                <a:spcPts val="1200"/>
              </a:spcBef>
              <a:spcAft>
                <a:spcPts val="0"/>
              </a:spcAft>
              <a:buNone/>
            </a:pPr>
            <a:r>
              <a:rPr lang="en" dirty="0"/>
              <a:t>Go to the ‘for parents’ section and you will find them under ‘support for phonics’.</a:t>
            </a:r>
            <a:endParaRPr dirty="0"/>
          </a:p>
          <a:p>
            <a:pPr marL="0" lvl="0" indent="0" algn="l" rtl="0">
              <a:spcBef>
                <a:spcPts val="1200"/>
              </a:spcBef>
              <a:spcAft>
                <a:spcPts val="1200"/>
              </a:spcAft>
              <a:buNone/>
            </a:pPr>
            <a:r>
              <a:rPr lang="en" dirty="0"/>
              <a:t>It is important to say the sounds correctly </a:t>
            </a:r>
            <a:r>
              <a:rPr lang="en" b="1" dirty="0"/>
              <a:t>without the schwar </a:t>
            </a:r>
            <a:r>
              <a:rPr lang="en" dirty="0"/>
              <a:t>- this is when you add ‘u</a:t>
            </a:r>
            <a:r>
              <a:rPr lang="en-GB" dirty="0"/>
              <a:t>h</a:t>
            </a:r>
            <a:r>
              <a:rPr lang="en" dirty="0"/>
              <a:t>’ on the end of a sound.</a:t>
            </a:r>
            <a:endParaRPr dirty="0"/>
          </a:p>
        </p:txBody>
      </p:sp>
      <p:sp>
        <p:nvSpPr>
          <p:cNvPr id="127" name="Google Shape;127;p20"/>
          <p:cNvSpPr txBox="1"/>
          <p:nvPr/>
        </p:nvSpPr>
        <p:spPr>
          <a:xfrm>
            <a:off x="678775" y="3538525"/>
            <a:ext cx="3255000" cy="104641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u="sng" dirty="0">
                <a:solidFill>
                  <a:schemeClr val="hlink"/>
                </a:solidFill>
                <a:hlinkClick r:id="rId3"/>
              </a:rPr>
              <a:t>https://www.littlewandlelettersandsounds.org.uk/resources/for-parents/#tabnametabSupportForPhonics</a:t>
            </a:r>
            <a:r>
              <a:rPr lang="en" dirty="0"/>
              <a:t> </a:t>
            </a:r>
            <a:endParaRPr dirty="0"/>
          </a:p>
        </p:txBody>
      </p:sp>
      <p:pic>
        <p:nvPicPr>
          <p:cNvPr id="128" name="Google Shape;128;p20"/>
          <p:cNvPicPr preferRelativeResize="0"/>
          <p:nvPr/>
        </p:nvPicPr>
        <p:blipFill rotWithShape="1">
          <a:blip r:embed="rId4">
            <a:alphaModFix/>
          </a:blip>
          <a:srcRect l="5760" t="54149" r="57940" b="16707"/>
          <a:stretch/>
        </p:blipFill>
        <p:spPr>
          <a:xfrm>
            <a:off x="4327600" y="2863125"/>
            <a:ext cx="3711523" cy="1676101"/>
          </a:xfrm>
          <a:prstGeom prst="rect">
            <a:avLst/>
          </a:prstGeom>
          <a:noFill/>
          <a:ln>
            <a:noFill/>
          </a:ln>
        </p:spPr>
      </p:pic>
      <p:sp>
        <p:nvSpPr>
          <p:cNvPr id="2" name="Star: 5 Points 1">
            <a:extLst>
              <a:ext uri="{FF2B5EF4-FFF2-40B4-BE49-F238E27FC236}">
                <a16:creationId xmlns:a16="http://schemas.microsoft.com/office/drawing/2014/main" id="{2D73F1FF-0327-4B8A-8050-0D03038B24F4}"/>
              </a:ext>
            </a:extLst>
          </p:cNvPr>
          <p:cNvSpPr/>
          <p:nvPr/>
        </p:nvSpPr>
        <p:spPr>
          <a:xfrm>
            <a:off x="200666" y="8388"/>
            <a:ext cx="1176669" cy="935665"/>
          </a:xfrm>
          <a:prstGeom prst="star5">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0"/>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dirty="0"/>
              <a:t>Helpful Pictures and Phrases</a:t>
            </a:r>
            <a:endParaRPr dirty="0"/>
          </a:p>
        </p:txBody>
      </p:sp>
      <p:sp>
        <p:nvSpPr>
          <p:cNvPr id="124" name="Google Shape;124;p20"/>
          <p:cNvSpPr txBox="1">
            <a:spLocks noGrp="1"/>
          </p:cNvSpPr>
          <p:nvPr>
            <p:ph type="body" idx="1"/>
          </p:nvPr>
        </p:nvSpPr>
        <p:spPr>
          <a:xfrm>
            <a:off x="4757980" y="1595776"/>
            <a:ext cx="3973732" cy="30024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1200"/>
              </a:spcAft>
              <a:buNone/>
            </a:pPr>
            <a:r>
              <a:rPr lang="en-GB" dirty="0"/>
              <a:t>Each sound has a </a:t>
            </a:r>
            <a:r>
              <a:rPr lang="en-GB" b="1" dirty="0"/>
              <a:t>picture and pronunciation phrase </a:t>
            </a:r>
            <a:r>
              <a:rPr lang="en-GB" dirty="0"/>
              <a:t>to go with it to help the children learn how their mouth needs to move to pronounce the sounds.</a:t>
            </a:r>
          </a:p>
          <a:p>
            <a:pPr marL="0" lvl="0" indent="0" algn="l" rtl="0">
              <a:spcBef>
                <a:spcPts val="0"/>
              </a:spcBef>
              <a:spcAft>
                <a:spcPts val="1200"/>
              </a:spcAft>
              <a:buNone/>
            </a:pPr>
            <a:r>
              <a:rPr lang="en-GB" dirty="0"/>
              <a:t>There are also </a:t>
            </a:r>
            <a:r>
              <a:rPr lang="en-GB" b="1" dirty="0"/>
              <a:t>formation phrases </a:t>
            </a:r>
            <a:r>
              <a:rPr lang="en-GB" dirty="0"/>
              <a:t>which teach the children how to form the letters when writing.  </a:t>
            </a:r>
          </a:p>
          <a:p>
            <a:pPr marL="0" lvl="0" indent="0" algn="l" rtl="0">
              <a:spcBef>
                <a:spcPts val="0"/>
              </a:spcBef>
              <a:spcAft>
                <a:spcPts val="1200"/>
              </a:spcAft>
              <a:buNone/>
            </a:pPr>
            <a:r>
              <a:rPr lang="en-GB" sz="1200" dirty="0"/>
              <a:t>These are available in the parents section under ‘support for phonics’ for both Phase 2 and 3.</a:t>
            </a:r>
          </a:p>
        </p:txBody>
      </p:sp>
      <p:pic>
        <p:nvPicPr>
          <p:cNvPr id="125" name="Google Shape;125;p20"/>
          <p:cNvPicPr preferRelativeResize="0"/>
          <p:nvPr/>
        </p:nvPicPr>
        <p:blipFill rotWithShape="1">
          <a:blip r:embed="rId3">
            <a:alphaModFix/>
          </a:blip>
          <a:srcRect l="21156" t="17777" r="41471" b="28660"/>
          <a:stretch/>
        </p:blipFill>
        <p:spPr>
          <a:xfrm>
            <a:off x="351675" y="1211350"/>
            <a:ext cx="4220323" cy="340232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EE616-FDED-4144-8FC3-E54E64D5C7E3}"/>
              </a:ext>
            </a:extLst>
          </p:cNvPr>
          <p:cNvSpPr>
            <a:spLocks noGrp="1"/>
          </p:cNvSpPr>
          <p:nvPr>
            <p:ph type="title"/>
          </p:nvPr>
        </p:nvSpPr>
        <p:spPr>
          <a:xfrm>
            <a:off x="633984" y="474272"/>
            <a:ext cx="6321600" cy="635400"/>
          </a:xfrm>
        </p:spPr>
        <p:txBody>
          <a:bodyPr>
            <a:normAutofit fontScale="90000"/>
          </a:bodyPr>
          <a:lstStyle/>
          <a:p>
            <a:r>
              <a:rPr lang="en-GB" dirty="0"/>
              <a:t>How to hold our pencil:</a:t>
            </a:r>
          </a:p>
        </p:txBody>
      </p:sp>
      <p:sp>
        <p:nvSpPr>
          <p:cNvPr id="3" name="Text Placeholder 2">
            <a:extLst>
              <a:ext uri="{FF2B5EF4-FFF2-40B4-BE49-F238E27FC236}">
                <a16:creationId xmlns:a16="http://schemas.microsoft.com/office/drawing/2014/main" id="{19C57CEC-5284-49E4-BB16-1893118E65AC}"/>
              </a:ext>
            </a:extLst>
          </p:cNvPr>
          <p:cNvSpPr>
            <a:spLocks noGrp="1"/>
          </p:cNvSpPr>
          <p:nvPr>
            <p:ph type="body" idx="1"/>
          </p:nvPr>
        </p:nvSpPr>
        <p:spPr>
          <a:xfrm>
            <a:off x="6144768" y="575950"/>
            <a:ext cx="2586944" cy="3002400"/>
          </a:xfrm>
        </p:spPr>
        <p:txBody>
          <a:bodyPr>
            <a:normAutofit fontScale="92500" lnSpcReduction="20000"/>
          </a:bodyPr>
          <a:lstStyle/>
          <a:p>
            <a:pPr marL="114300" indent="0">
              <a:buNone/>
            </a:pPr>
            <a:r>
              <a:rPr lang="en-GB" dirty="0"/>
              <a:t>When children are writing we encourage them to hold their pencil using the </a:t>
            </a:r>
            <a:r>
              <a:rPr lang="en-GB" b="1" dirty="0"/>
              <a:t>tripod grip</a:t>
            </a:r>
            <a:r>
              <a:rPr lang="en-GB" dirty="0"/>
              <a:t>.  </a:t>
            </a:r>
          </a:p>
          <a:p>
            <a:pPr marL="114300" indent="0">
              <a:buNone/>
            </a:pPr>
            <a:endParaRPr lang="en-GB" dirty="0"/>
          </a:p>
          <a:p>
            <a:pPr marL="114300" indent="0">
              <a:buNone/>
            </a:pPr>
            <a:r>
              <a:rPr lang="en-GB" dirty="0"/>
              <a:t>This way of holding a pencil is recommended by many Occupational Therapists and Educational Bodies. </a:t>
            </a:r>
          </a:p>
        </p:txBody>
      </p:sp>
      <p:pic>
        <p:nvPicPr>
          <p:cNvPr id="4" name="Picture 3">
            <a:extLst>
              <a:ext uri="{FF2B5EF4-FFF2-40B4-BE49-F238E27FC236}">
                <a16:creationId xmlns:a16="http://schemas.microsoft.com/office/drawing/2014/main" id="{DCF4EFF1-BAAF-46CA-A1F6-9DA83657DB8E}"/>
              </a:ext>
            </a:extLst>
          </p:cNvPr>
          <p:cNvPicPr>
            <a:picLocks noChangeAspect="1"/>
          </p:cNvPicPr>
          <p:nvPr/>
        </p:nvPicPr>
        <p:blipFill rotWithShape="1">
          <a:blip r:embed="rId2"/>
          <a:srcRect l="45808" t="40533" r="17200" b="31022"/>
          <a:stretch/>
        </p:blipFill>
        <p:spPr>
          <a:xfrm>
            <a:off x="633984" y="1259816"/>
            <a:ext cx="5013152" cy="2168390"/>
          </a:xfrm>
          <a:prstGeom prst="rect">
            <a:avLst/>
          </a:prstGeom>
        </p:spPr>
      </p:pic>
      <p:sp>
        <p:nvSpPr>
          <p:cNvPr id="5" name="TextBox 4">
            <a:extLst>
              <a:ext uri="{FF2B5EF4-FFF2-40B4-BE49-F238E27FC236}">
                <a16:creationId xmlns:a16="http://schemas.microsoft.com/office/drawing/2014/main" id="{F4F12D64-E6A5-4525-B7F8-39F524A79CCF}"/>
              </a:ext>
            </a:extLst>
          </p:cNvPr>
          <p:cNvSpPr txBox="1"/>
          <p:nvPr/>
        </p:nvSpPr>
        <p:spPr>
          <a:xfrm>
            <a:off x="633984" y="3578350"/>
            <a:ext cx="8097728" cy="1138773"/>
          </a:xfrm>
          <a:prstGeom prst="rect">
            <a:avLst/>
          </a:prstGeom>
          <a:noFill/>
        </p:spPr>
        <p:txBody>
          <a:bodyPr wrap="square" rtlCol="0">
            <a:spAutoFit/>
          </a:bodyPr>
          <a:lstStyle/>
          <a:p>
            <a:r>
              <a:rPr lang="en-GB" sz="1700" dirty="0">
                <a:latin typeface="Lato" panose="020B0604020202020204" charset="0"/>
              </a:rPr>
              <a:t>It involves the thumb, forefinger and middle finger forming a triangle and then the fourth finger and pinky supporting the muddle finger.  It helps children have </a:t>
            </a:r>
            <a:r>
              <a:rPr lang="en-GB" sz="1700" b="1" dirty="0">
                <a:latin typeface="Lato" panose="020B0604020202020204" charset="0"/>
              </a:rPr>
              <a:t>good control</a:t>
            </a:r>
            <a:r>
              <a:rPr lang="en-GB" sz="1700" dirty="0">
                <a:latin typeface="Lato" panose="020B0604020202020204" charset="0"/>
              </a:rPr>
              <a:t> of the pencil and allows for </a:t>
            </a:r>
            <a:r>
              <a:rPr lang="en-GB" sz="1700" b="1" dirty="0">
                <a:latin typeface="Lato" panose="020B0604020202020204" charset="0"/>
              </a:rPr>
              <a:t>greater comfort and longevity </a:t>
            </a:r>
            <a:r>
              <a:rPr lang="en-GB" sz="1700" dirty="0">
                <a:latin typeface="Lato" panose="020B0604020202020204" charset="0"/>
              </a:rPr>
              <a:t>when writing.  See tips below for how to support your child in developing their pencil grip.</a:t>
            </a:r>
          </a:p>
        </p:txBody>
      </p:sp>
      <p:sp>
        <p:nvSpPr>
          <p:cNvPr id="7" name="Rectangle 6">
            <a:extLst>
              <a:ext uri="{FF2B5EF4-FFF2-40B4-BE49-F238E27FC236}">
                <a16:creationId xmlns:a16="http://schemas.microsoft.com/office/drawing/2014/main" id="{01A8E90C-9FED-4B00-9637-F1EF87B31D5A}"/>
              </a:ext>
            </a:extLst>
          </p:cNvPr>
          <p:cNvSpPr/>
          <p:nvPr/>
        </p:nvSpPr>
        <p:spPr>
          <a:xfrm>
            <a:off x="110848" y="4807248"/>
            <a:ext cx="5851040" cy="307777"/>
          </a:xfrm>
          <a:prstGeom prst="rect">
            <a:avLst/>
          </a:prstGeom>
        </p:spPr>
        <p:txBody>
          <a:bodyPr wrap="square">
            <a:spAutoFit/>
          </a:bodyPr>
          <a:lstStyle/>
          <a:p>
            <a:r>
              <a:rPr lang="en-GB" dirty="0">
                <a:hlinkClick r:id="rId3"/>
              </a:rPr>
              <a:t>https://www.rch.org.au/uploadedfiles/main/content/ot/infosheet_a.pdf</a:t>
            </a:r>
            <a:r>
              <a:rPr lang="en-GB" dirty="0"/>
              <a:t> </a:t>
            </a:r>
          </a:p>
        </p:txBody>
      </p:sp>
    </p:spTree>
    <p:extLst>
      <p:ext uri="{BB962C8B-B14F-4D97-AF65-F5344CB8AC3E}">
        <p14:creationId xmlns:p14="http://schemas.microsoft.com/office/powerpoint/2010/main" val="183542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8631D-DD49-4230-9ECD-8DBC21809289}"/>
              </a:ext>
            </a:extLst>
          </p:cNvPr>
          <p:cNvSpPr>
            <a:spLocks noGrp="1"/>
          </p:cNvSpPr>
          <p:nvPr>
            <p:ph type="title"/>
          </p:nvPr>
        </p:nvSpPr>
        <p:spPr/>
        <p:txBody>
          <a:bodyPr>
            <a:normAutofit fontScale="90000"/>
          </a:bodyPr>
          <a:lstStyle/>
          <a:p>
            <a:r>
              <a:rPr lang="en-GB" dirty="0"/>
              <a:t>Tricky Words</a:t>
            </a:r>
          </a:p>
        </p:txBody>
      </p:sp>
      <p:sp>
        <p:nvSpPr>
          <p:cNvPr id="3" name="Text Placeholder 2">
            <a:extLst>
              <a:ext uri="{FF2B5EF4-FFF2-40B4-BE49-F238E27FC236}">
                <a16:creationId xmlns:a16="http://schemas.microsoft.com/office/drawing/2014/main" id="{6BF0D136-4098-4AD0-A718-DA2A7976284B}"/>
              </a:ext>
            </a:extLst>
          </p:cNvPr>
          <p:cNvSpPr>
            <a:spLocks noGrp="1"/>
          </p:cNvSpPr>
          <p:nvPr>
            <p:ph type="body" idx="1"/>
          </p:nvPr>
        </p:nvSpPr>
        <p:spPr>
          <a:xfrm>
            <a:off x="251460" y="1268116"/>
            <a:ext cx="8480252" cy="3398580"/>
          </a:xfrm>
        </p:spPr>
        <p:txBody>
          <a:bodyPr>
            <a:normAutofit fontScale="85000" lnSpcReduction="20000"/>
          </a:bodyPr>
          <a:lstStyle/>
          <a:p>
            <a:pPr marL="114300" indent="0">
              <a:buNone/>
            </a:pPr>
            <a:r>
              <a:rPr lang="en-GB" dirty="0"/>
              <a:t>These are </a:t>
            </a:r>
            <a:r>
              <a:rPr lang="en-US" b="1" dirty="0"/>
              <a:t>high-frequency words that cannot be decoded </a:t>
            </a:r>
            <a:r>
              <a:rPr lang="en-US" dirty="0"/>
              <a:t>by children using the GPCs they have been taught up to that point.</a:t>
            </a:r>
          </a:p>
          <a:p>
            <a:pPr marL="114300" indent="0">
              <a:buNone/>
            </a:pPr>
            <a:endParaRPr lang="en-US" dirty="0"/>
          </a:p>
          <a:p>
            <a:pPr marL="114300" indent="0">
              <a:buNone/>
            </a:pPr>
            <a:r>
              <a:rPr lang="en-US" dirty="0"/>
              <a:t>We sometimes call these </a:t>
            </a:r>
            <a:r>
              <a:rPr lang="en-US" b="1" dirty="0"/>
              <a:t>sight words </a:t>
            </a:r>
            <a:r>
              <a:rPr lang="en-US" dirty="0"/>
              <a:t>because we want the children to be able to read them on sight, without needing to decode them.  </a:t>
            </a:r>
          </a:p>
          <a:p>
            <a:pPr marL="114300" indent="0">
              <a:buNone/>
            </a:pPr>
            <a:endParaRPr lang="en-US" dirty="0"/>
          </a:p>
          <a:p>
            <a:pPr marL="114300" indent="0">
              <a:buNone/>
            </a:pPr>
            <a:r>
              <a:rPr lang="en-US" dirty="0"/>
              <a:t>This helps to increase their reading fluency and comprehension. </a:t>
            </a:r>
          </a:p>
          <a:p>
            <a:pPr marL="114300" indent="0">
              <a:buNone/>
            </a:pPr>
            <a:endParaRPr lang="en-US" dirty="0"/>
          </a:p>
          <a:p>
            <a:pPr marL="114300" indent="0">
              <a:buNone/>
            </a:pPr>
            <a:r>
              <a:rPr lang="en-US" dirty="0"/>
              <a:t>For example: the, go, we, is		</a:t>
            </a:r>
          </a:p>
          <a:p>
            <a:pPr marL="114300" indent="0">
              <a:buNone/>
            </a:pPr>
            <a:endParaRPr lang="en-US" dirty="0"/>
          </a:p>
          <a:p>
            <a:pPr marL="114300" indent="0">
              <a:buNone/>
            </a:pPr>
            <a:r>
              <a:rPr lang="en-US" dirty="0"/>
              <a:t>We will sometimes send tricky word flashcards home for</a:t>
            </a:r>
          </a:p>
          <a:p>
            <a:pPr marL="114300" indent="0">
              <a:buNone/>
            </a:pPr>
            <a:r>
              <a:rPr lang="en-US" dirty="0"/>
              <a:t>children to practice. </a:t>
            </a:r>
          </a:p>
          <a:p>
            <a:pPr marL="114300" indent="0">
              <a:buNone/>
            </a:pPr>
            <a:endParaRPr lang="en-US" dirty="0"/>
          </a:p>
          <a:p>
            <a:pPr marL="114300" indent="0">
              <a:buNone/>
            </a:pPr>
            <a:r>
              <a:rPr lang="en-US" sz="1300" dirty="0"/>
              <a:t>See the link below for ideas for how to make learning tricky words more fun:</a:t>
            </a:r>
          </a:p>
          <a:p>
            <a:pPr marL="114300" indent="0">
              <a:buNone/>
            </a:pPr>
            <a:r>
              <a:rPr lang="en-GB" sz="1300" dirty="0">
                <a:hlinkClick r:id="rId2"/>
              </a:rPr>
              <a:t>https://stpatsbray.ie/wp-content/uploads/2020/04/Tricky-Word-Work.pdf</a:t>
            </a:r>
            <a:r>
              <a:rPr lang="en-GB" sz="1300" dirty="0"/>
              <a:t> </a:t>
            </a:r>
            <a:endParaRPr lang="en-US" sz="1300" dirty="0"/>
          </a:p>
          <a:p>
            <a:pPr marL="114300" indent="0">
              <a:buNone/>
            </a:pPr>
            <a:endParaRPr lang="en-US" dirty="0"/>
          </a:p>
          <a:p>
            <a:pPr marL="114300" indent="0">
              <a:buNone/>
            </a:pPr>
            <a:endParaRPr lang="en-GB" dirty="0"/>
          </a:p>
        </p:txBody>
      </p:sp>
      <p:pic>
        <p:nvPicPr>
          <p:cNvPr id="1026" name="Picture 2" descr="Tricky Words – Phonics Family">
            <a:extLst>
              <a:ext uri="{FF2B5EF4-FFF2-40B4-BE49-F238E27FC236}">
                <a16:creationId xmlns:a16="http://schemas.microsoft.com/office/drawing/2014/main" id="{63CB0964-6061-45B8-8AD1-60EDCF6A88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6693" y="2769316"/>
            <a:ext cx="2895847" cy="1897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264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1"/>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Daily Phonics Session </a:t>
            </a:r>
            <a:endParaRPr/>
          </a:p>
        </p:txBody>
      </p:sp>
      <p:sp>
        <p:nvSpPr>
          <p:cNvPr id="131" name="Google Shape;131;p21"/>
          <p:cNvSpPr txBox="1">
            <a:spLocks noGrp="1"/>
          </p:cNvSpPr>
          <p:nvPr>
            <p:ph type="body" idx="1"/>
          </p:nvPr>
        </p:nvSpPr>
        <p:spPr>
          <a:xfrm>
            <a:off x="154983" y="1211350"/>
            <a:ext cx="8576729" cy="3002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t>Revisit and Review: </a:t>
            </a:r>
            <a:r>
              <a:rPr lang="en" dirty="0"/>
              <a:t>Revise previous learning by recapping phonemes, words and tricky words.</a:t>
            </a:r>
            <a:endParaRPr dirty="0"/>
          </a:p>
          <a:p>
            <a:pPr marL="0" lvl="0" indent="0" algn="l" rtl="0">
              <a:spcBef>
                <a:spcPts val="1200"/>
              </a:spcBef>
              <a:spcAft>
                <a:spcPts val="0"/>
              </a:spcAft>
              <a:buNone/>
            </a:pPr>
            <a:r>
              <a:rPr lang="en" b="1" dirty="0"/>
              <a:t>Teach and Practise: </a:t>
            </a:r>
            <a:r>
              <a:rPr lang="en" dirty="0"/>
              <a:t>New phonemes, words and tricky words. We learn four new phonemes a week with a review on Fridays.</a:t>
            </a:r>
            <a:endParaRPr dirty="0"/>
          </a:p>
          <a:p>
            <a:pPr marL="0" lvl="0" indent="0" algn="l" rtl="0">
              <a:spcBef>
                <a:spcPts val="1200"/>
              </a:spcBef>
              <a:spcAft>
                <a:spcPts val="0"/>
              </a:spcAft>
              <a:buNone/>
            </a:pPr>
            <a:r>
              <a:rPr lang="en" b="1" dirty="0"/>
              <a:t>Practise and Apply: </a:t>
            </a:r>
            <a:r>
              <a:rPr lang="en" dirty="0"/>
              <a:t>The children will apply their learning by reading and/ or writing words and sentences. </a:t>
            </a:r>
            <a:endParaRPr dirty="0"/>
          </a:p>
          <a:p>
            <a:pPr marL="0" lvl="0" indent="0" algn="l" rtl="0">
              <a:spcBef>
                <a:spcPts val="1200"/>
              </a:spcBef>
              <a:spcAft>
                <a:spcPts val="1200"/>
              </a:spcAft>
              <a:buNone/>
            </a:pPr>
            <a:endParaRPr dirty="0"/>
          </a:p>
        </p:txBody>
      </p:sp>
      <p:pic>
        <p:nvPicPr>
          <p:cNvPr id="2" name="Picture 1">
            <a:extLst>
              <a:ext uri="{FF2B5EF4-FFF2-40B4-BE49-F238E27FC236}">
                <a16:creationId xmlns:a16="http://schemas.microsoft.com/office/drawing/2014/main" id="{9019169C-A6A2-4F95-BEF0-C4608266BF29}"/>
              </a:ext>
            </a:extLst>
          </p:cNvPr>
          <p:cNvPicPr>
            <a:picLocks noChangeAspect="1"/>
          </p:cNvPicPr>
          <p:nvPr/>
        </p:nvPicPr>
        <p:blipFill rotWithShape="1">
          <a:blip r:embed="rId3"/>
          <a:srcRect l="3052" t="26064" r="43643" b="26026"/>
          <a:stretch/>
        </p:blipFill>
        <p:spPr>
          <a:xfrm>
            <a:off x="2602151" y="3409642"/>
            <a:ext cx="3223872" cy="1629875"/>
          </a:xfrm>
          <a:prstGeom prst="rect">
            <a:avLst/>
          </a:prstGeom>
        </p:spPr>
      </p:pic>
      <p:pic>
        <p:nvPicPr>
          <p:cNvPr id="3" name="Picture 2">
            <a:extLst>
              <a:ext uri="{FF2B5EF4-FFF2-40B4-BE49-F238E27FC236}">
                <a16:creationId xmlns:a16="http://schemas.microsoft.com/office/drawing/2014/main" id="{FC03D040-F509-4C61-9090-973101FCE8C0}"/>
              </a:ext>
            </a:extLst>
          </p:cNvPr>
          <p:cNvPicPr>
            <a:picLocks noChangeAspect="1"/>
          </p:cNvPicPr>
          <p:nvPr/>
        </p:nvPicPr>
        <p:blipFill rotWithShape="1">
          <a:blip r:embed="rId4"/>
          <a:srcRect l="2966" t="25462" r="42034" b="23551"/>
          <a:stretch/>
        </p:blipFill>
        <p:spPr>
          <a:xfrm>
            <a:off x="5924229" y="3409642"/>
            <a:ext cx="3125579" cy="16298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AC365-039A-4039-AB6E-2178862CE8FE}"/>
              </a:ext>
            </a:extLst>
          </p:cNvPr>
          <p:cNvSpPr>
            <a:spLocks noGrp="1"/>
          </p:cNvSpPr>
          <p:nvPr>
            <p:ph type="title"/>
          </p:nvPr>
        </p:nvSpPr>
        <p:spPr/>
        <p:txBody>
          <a:bodyPr>
            <a:normAutofit fontScale="90000"/>
          </a:bodyPr>
          <a:lstStyle/>
          <a:p>
            <a:r>
              <a:rPr lang="en-GB" dirty="0"/>
              <a:t>Reading - Blending</a:t>
            </a:r>
          </a:p>
        </p:txBody>
      </p:sp>
      <p:sp>
        <p:nvSpPr>
          <p:cNvPr id="3" name="Text Placeholder 2">
            <a:extLst>
              <a:ext uri="{FF2B5EF4-FFF2-40B4-BE49-F238E27FC236}">
                <a16:creationId xmlns:a16="http://schemas.microsoft.com/office/drawing/2014/main" id="{1507DEDD-0380-47BE-AFD9-406058C4A59B}"/>
              </a:ext>
            </a:extLst>
          </p:cNvPr>
          <p:cNvSpPr>
            <a:spLocks noGrp="1"/>
          </p:cNvSpPr>
          <p:nvPr>
            <p:ph type="body" idx="1"/>
          </p:nvPr>
        </p:nvSpPr>
        <p:spPr>
          <a:xfrm>
            <a:off x="401618" y="1261730"/>
            <a:ext cx="8320232" cy="3161186"/>
          </a:xfrm>
        </p:spPr>
        <p:txBody>
          <a:bodyPr>
            <a:normAutofit fontScale="85000" lnSpcReduction="20000"/>
          </a:bodyPr>
          <a:lstStyle/>
          <a:p>
            <a:pPr marL="114300" indent="0">
              <a:buNone/>
            </a:pPr>
            <a:r>
              <a:rPr lang="en-GB" dirty="0"/>
              <a:t>To be able to read, children need to be able to sound out graphemes and then blend them together.  </a:t>
            </a:r>
          </a:p>
          <a:p>
            <a:pPr marL="114300" indent="0">
              <a:buNone/>
            </a:pPr>
            <a:endParaRPr lang="en-GB" dirty="0"/>
          </a:p>
          <a:p>
            <a:pPr marL="114300" indent="0">
              <a:buNone/>
            </a:pPr>
            <a:r>
              <a:rPr lang="en-GB" dirty="0"/>
              <a:t>For example, with the word like jam, students begin sounding out j/a/m and then blend the sounds together to decode the word.</a:t>
            </a:r>
          </a:p>
          <a:p>
            <a:pPr marL="114300" indent="0">
              <a:buNone/>
            </a:pPr>
            <a:endParaRPr lang="en-GB" dirty="0"/>
          </a:p>
          <a:p>
            <a:pPr marL="114300" indent="0">
              <a:buNone/>
            </a:pPr>
            <a:r>
              <a:rPr lang="en-GB" dirty="0"/>
              <a:t>Some children naturally learn to blend really quickly whereas for others it can take a little longer.</a:t>
            </a:r>
          </a:p>
          <a:p>
            <a:pPr marL="114300" indent="0">
              <a:buNone/>
            </a:pPr>
            <a:endParaRPr lang="en-GB" dirty="0"/>
          </a:p>
          <a:p>
            <a:pPr marL="114300" indent="0">
              <a:buNone/>
            </a:pPr>
            <a:r>
              <a:rPr lang="en-GB" dirty="0"/>
              <a:t>A few ways to support your children with their blending can be to sound out at a faster pace to reduce the space between sounds, use physical gestures to make it multisensory, play blending games and just lots of repetition with the same sounds and words.</a:t>
            </a:r>
          </a:p>
          <a:p>
            <a:pPr marL="114300" indent="0">
              <a:buNone/>
            </a:pPr>
            <a:endParaRPr lang="en-GB" dirty="0"/>
          </a:p>
          <a:p>
            <a:pPr marL="114300" indent="0">
              <a:buNone/>
            </a:pPr>
            <a:r>
              <a:rPr lang="en-GB" sz="1300" dirty="0"/>
              <a:t>For more advice and guidance on blending, </a:t>
            </a:r>
          </a:p>
          <a:p>
            <a:pPr marL="114300" indent="0">
              <a:buNone/>
            </a:pPr>
            <a:r>
              <a:rPr lang="en-GB" sz="1300" dirty="0"/>
              <a:t>see the video under ‘how we teach’.</a:t>
            </a:r>
          </a:p>
        </p:txBody>
      </p:sp>
      <p:pic>
        <p:nvPicPr>
          <p:cNvPr id="4" name="Picture 3">
            <a:extLst>
              <a:ext uri="{FF2B5EF4-FFF2-40B4-BE49-F238E27FC236}">
                <a16:creationId xmlns:a16="http://schemas.microsoft.com/office/drawing/2014/main" id="{3023EEE8-3890-4DB3-80CB-7DB6CD56F2E6}"/>
              </a:ext>
            </a:extLst>
          </p:cNvPr>
          <p:cNvPicPr>
            <a:picLocks noChangeAspect="1"/>
          </p:cNvPicPr>
          <p:nvPr/>
        </p:nvPicPr>
        <p:blipFill rotWithShape="1">
          <a:blip r:embed="rId2"/>
          <a:srcRect l="3667" t="27259" r="43500" b="23704"/>
          <a:stretch/>
        </p:blipFill>
        <p:spPr>
          <a:xfrm>
            <a:off x="6105862" y="3569546"/>
            <a:ext cx="2636520" cy="1376480"/>
          </a:xfrm>
          <a:prstGeom prst="rect">
            <a:avLst/>
          </a:prstGeom>
        </p:spPr>
      </p:pic>
    </p:spTree>
    <p:extLst>
      <p:ext uri="{BB962C8B-B14F-4D97-AF65-F5344CB8AC3E}">
        <p14:creationId xmlns:p14="http://schemas.microsoft.com/office/powerpoint/2010/main" val="7191606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1"/>
          <p:cNvSpPr txBox="1">
            <a:spLocks noGrp="1"/>
          </p:cNvSpPr>
          <p:nvPr>
            <p:ph type="title"/>
          </p:nvPr>
        </p:nvSpPr>
        <p:spPr>
          <a:xfrm>
            <a:off x="2083258" y="54520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CVC </a:t>
            </a:r>
            <a:r>
              <a:rPr lang="en-GB" dirty="0"/>
              <a:t>words</a:t>
            </a:r>
            <a:r>
              <a:rPr lang="en" dirty="0"/>
              <a:t>- consonant vowel consonant</a:t>
            </a:r>
            <a:endParaRPr dirty="0"/>
          </a:p>
        </p:txBody>
      </p:sp>
      <p:sp>
        <p:nvSpPr>
          <p:cNvPr id="134" name="Google Shape;134;p21"/>
          <p:cNvSpPr txBox="1">
            <a:spLocks noGrp="1"/>
          </p:cNvSpPr>
          <p:nvPr>
            <p:ph type="body" idx="1"/>
          </p:nvPr>
        </p:nvSpPr>
        <p:spPr>
          <a:xfrm>
            <a:off x="4122500" y="3899900"/>
            <a:ext cx="4609200" cy="6984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1200"/>
              </a:spcAft>
              <a:buNone/>
            </a:pPr>
            <a:r>
              <a:rPr lang="en" dirty="0"/>
              <a:t>These are words which contain three phone</a:t>
            </a:r>
            <a:r>
              <a:rPr lang="en-GB" dirty="0"/>
              <a:t>me</a:t>
            </a:r>
            <a:r>
              <a:rPr lang="en" dirty="0"/>
              <a:t>s.</a:t>
            </a:r>
            <a:endParaRPr dirty="0"/>
          </a:p>
        </p:txBody>
      </p:sp>
      <p:pic>
        <p:nvPicPr>
          <p:cNvPr id="135" name="Google Shape;135;p21"/>
          <p:cNvPicPr preferRelativeResize="0"/>
          <p:nvPr/>
        </p:nvPicPr>
        <p:blipFill rotWithShape="1">
          <a:blip r:embed="rId3">
            <a:alphaModFix/>
          </a:blip>
          <a:srcRect t="24783"/>
          <a:stretch/>
        </p:blipFill>
        <p:spPr>
          <a:xfrm>
            <a:off x="430675" y="1478050"/>
            <a:ext cx="3178149" cy="2891776"/>
          </a:xfrm>
          <a:prstGeom prst="rect">
            <a:avLst/>
          </a:prstGeom>
          <a:noFill/>
          <a:ln>
            <a:noFill/>
          </a:ln>
        </p:spPr>
      </p:pic>
      <p:pic>
        <p:nvPicPr>
          <p:cNvPr id="136" name="Google Shape;136;p21"/>
          <p:cNvPicPr preferRelativeResize="0"/>
          <p:nvPr/>
        </p:nvPicPr>
        <p:blipFill>
          <a:blip r:embed="rId4">
            <a:alphaModFix/>
          </a:blip>
          <a:stretch>
            <a:fillRect/>
          </a:stretch>
        </p:blipFill>
        <p:spPr>
          <a:xfrm>
            <a:off x="4227188" y="1342384"/>
            <a:ext cx="4228576" cy="21143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3"/>
          <p:cNvSpPr txBox="1">
            <a:spLocks noGrp="1"/>
          </p:cNvSpPr>
          <p:nvPr>
            <p:ph type="title"/>
          </p:nvPr>
        </p:nvSpPr>
        <p:spPr>
          <a:xfrm>
            <a:off x="2400250" y="575950"/>
            <a:ext cx="6321600" cy="635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CVCC and Polysyllabic</a:t>
            </a:r>
            <a:endParaRPr/>
          </a:p>
        </p:txBody>
      </p:sp>
      <p:sp>
        <p:nvSpPr>
          <p:cNvPr id="148" name="Google Shape;148;p23"/>
          <p:cNvSpPr txBox="1">
            <a:spLocks noGrp="1"/>
          </p:cNvSpPr>
          <p:nvPr>
            <p:ph type="body" idx="1"/>
          </p:nvPr>
        </p:nvSpPr>
        <p:spPr>
          <a:xfrm>
            <a:off x="2410112" y="1595776"/>
            <a:ext cx="6321600" cy="3002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49" name="Google Shape;149;p23"/>
          <p:cNvPicPr preferRelativeResize="0"/>
          <p:nvPr/>
        </p:nvPicPr>
        <p:blipFill rotWithShape="1">
          <a:blip r:embed="rId3">
            <a:alphaModFix/>
          </a:blip>
          <a:srcRect b="24806"/>
          <a:stretch/>
        </p:blipFill>
        <p:spPr>
          <a:xfrm>
            <a:off x="3857325" y="1454688"/>
            <a:ext cx="3427149" cy="2576952"/>
          </a:xfrm>
          <a:prstGeom prst="rect">
            <a:avLst/>
          </a:prstGeom>
          <a:noFill/>
          <a:ln>
            <a:noFill/>
          </a:ln>
        </p:spPr>
      </p:pic>
      <p:pic>
        <p:nvPicPr>
          <p:cNvPr id="150" name="Google Shape;150;p23"/>
          <p:cNvPicPr preferRelativeResize="0"/>
          <p:nvPr/>
        </p:nvPicPr>
        <p:blipFill rotWithShape="1">
          <a:blip r:embed="rId4">
            <a:alphaModFix/>
          </a:blip>
          <a:srcRect l="16553" r="16291"/>
          <a:stretch/>
        </p:blipFill>
        <p:spPr>
          <a:xfrm>
            <a:off x="247250" y="1349150"/>
            <a:ext cx="3744775" cy="2788025"/>
          </a:xfrm>
          <a:prstGeom prst="rect">
            <a:avLst/>
          </a:prstGeom>
          <a:noFill/>
          <a:ln>
            <a:noFill/>
          </a:ln>
        </p:spPr>
      </p:pic>
      <p:sp>
        <p:nvSpPr>
          <p:cNvPr id="151" name="Google Shape;151;p23"/>
          <p:cNvSpPr txBox="1">
            <a:spLocks noGrp="1"/>
          </p:cNvSpPr>
          <p:nvPr>
            <p:ph type="body" idx="1"/>
          </p:nvPr>
        </p:nvSpPr>
        <p:spPr>
          <a:xfrm>
            <a:off x="7056427" y="1604406"/>
            <a:ext cx="1526741" cy="1934688"/>
          </a:xfrm>
          <a:prstGeom prst="rect">
            <a:avLst/>
          </a:prstGeom>
        </p:spPr>
        <p:txBody>
          <a:bodyPr spcFirstLastPara="1" wrap="square" lIns="91425" tIns="91425" rIns="91425" bIns="91425" anchor="t" anchorCtr="0">
            <a:normAutofit fontScale="70000" lnSpcReduction="20000"/>
          </a:bodyPr>
          <a:lstStyle/>
          <a:p>
            <a:pPr marL="0" lvl="0" indent="0" algn="l" rtl="0">
              <a:spcBef>
                <a:spcPts val="0"/>
              </a:spcBef>
              <a:spcAft>
                <a:spcPts val="1200"/>
              </a:spcAft>
              <a:buNone/>
            </a:pPr>
            <a:r>
              <a:rPr lang="en" dirty="0"/>
              <a:t>As we get more confident with our reading and writing we will be able to explore longer words </a:t>
            </a:r>
            <a:r>
              <a:rPr lang="en-GB" dirty="0"/>
              <a:t>containing more sounds.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891BF-ADB8-4F1C-9FA0-F5A8297139E9}"/>
              </a:ext>
            </a:extLst>
          </p:cNvPr>
          <p:cNvSpPr>
            <a:spLocks noGrp="1"/>
          </p:cNvSpPr>
          <p:nvPr>
            <p:ph type="title"/>
          </p:nvPr>
        </p:nvSpPr>
        <p:spPr/>
        <p:txBody>
          <a:bodyPr>
            <a:normAutofit fontScale="90000"/>
          </a:bodyPr>
          <a:lstStyle/>
          <a:p>
            <a:r>
              <a:rPr lang="en-GB" dirty="0"/>
              <a:t>Reading at home</a:t>
            </a:r>
          </a:p>
        </p:txBody>
      </p:sp>
      <p:sp>
        <p:nvSpPr>
          <p:cNvPr id="3" name="Text Placeholder 2">
            <a:extLst>
              <a:ext uri="{FF2B5EF4-FFF2-40B4-BE49-F238E27FC236}">
                <a16:creationId xmlns:a16="http://schemas.microsoft.com/office/drawing/2014/main" id="{EF488E78-0639-49A6-B707-3D3959046C2B}"/>
              </a:ext>
            </a:extLst>
          </p:cNvPr>
          <p:cNvSpPr>
            <a:spLocks noGrp="1"/>
          </p:cNvSpPr>
          <p:nvPr>
            <p:ph type="body" idx="1"/>
          </p:nvPr>
        </p:nvSpPr>
        <p:spPr>
          <a:xfrm>
            <a:off x="2400250" y="1482632"/>
            <a:ext cx="6321600" cy="3002400"/>
          </a:xfrm>
        </p:spPr>
        <p:txBody>
          <a:bodyPr>
            <a:normAutofit lnSpcReduction="10000"/>
          </a:bodyPr>
          <a:lstStyle/>
          <a:p>
            <a:pPr marL="114300" indent="0">
              <a:buNone/>
            </a:pPr>
            <a:r>
              <a:rPr lang="en-GB" dirty="0"/>
              <a:t>There are two types of reading books that your child will bring home:</a:t>
            </a:r>
          </a:p>
          <a:p>
            <a:pPr marL="114300" indent="0">
              <a:buNone/>
            </a:pPr>
            <a:endParaRPr lang="en-GB" dirty="0"/>
          </a:p>
          <a:p>
            <a:pPr>
              <a:buAutoNum type="arabicParenR"/>
            </a:pPr>
            <a:r>
              <a:rPr lang="en-GB" b="1" dirty="0"/>
              <a:t>Sharing Library Books </a:t>
            </a:r>
          </a:p>
          <a:p>
            <a:pPr marL="114300" indent="0">
              <a:buNone/>
            </a:pPr>
            <a:r>
              <a:rPr lang="en-GB" dirty="0"/>
              <a:t>These will be books that your child chooses from our school library.  Your child will not be able to read these on their own so this is a book for you both to read and enjoy together.</a:t>
            </a:r>
          </a:p>
          <a:p>
            <a:pPr>
              <a:buAutoNum type="arabicParenR"/>
            </a:pPr>
            <a:endParaRPr lang="en-GB" dirty="0"/>
          </a:p>
          <a:p>
            <a:pPr marL="114300" indent="0">
              <a:buNone/>
            </a:pPr>
            <a:r>
              <a:rPr lang="en-GB" b="1" dirty="0"/>
              <a:t>2)   Reading Practice Books </a:t>
            </a:r>
          </a:p>
          <a:p>
            <a:pPr marL="114300" indent="0">
              <a:buNone/>
            </a:pPr>
            <a:endParaRPr lang="en-GB" dirty="0"/>
          </a:p>
        </p:txBody>
      </p:sp>
      <p:pic>
        <p:nvPicPr>
          <p:cNvPr id="4" name="Picture 3">
            <a:extLst>
              <a:ext uri="{FF2B5EF4-FFF2-40B4-BE49-F238E27FC236}">
                <a16:creationId xmlns:a16="http://schemas.microsoft.com/office/drawing/2014/main" id="{D3A0F176-3DB0-40A3-8809-35DFEEB3764F}"/>
              </a:ext>
            </a:extLst>
          </p:cNvPr>
          <p:cNvPicPr>
            <a:picLocks noChangeAspect="1"/>
          </p:cNvPicPr>
          <p:nvPr/>
        </p:nvPicPr>
        <p:blipFill rotWithShape="1">
          <a:blip r:embed="rId2"/>
          <a:srcRect l="32105" t="26667" r="44869" b="41627"/>
          <a:stretch/>
        </p:blipFill>
        <p:spPr>
          <a:xfrm>
            <a:off x="180473" y="940950"/>
            <a:ext cx="2105527" cy="1630800"/>
          </a:xfrm>
          <a:prstGeom prst="rect">
            <a:avLst/>
          </a:prstGeom>
        </p:spPr>
      </p:pic>
      <p:pic>
        <p:nvPicPr>
          <p:cNvPr id="5" name="Picture 4">
            <a:extLst>
              <a:ext uri="{FF2B5EF4-FFF2-40B4-BE49-F238E27FC236}">
                <a16:creationId xmlns:a16="http://schemas.microsoft.com/office/drawing/2014/main" id="{450D4097-33B6-41B4-9842-F449D94B74F4}"/>
              </a:ext>
            </a:extLst>
          </p:cNvPr>
          <p:cNvPicPr>
            <a:picLocks noChangeAspect="1"/>
          </p:cNvPicPr>
          <p:nvPr/>
        </p:nvPicPr>
        <p:blipFill rotWithShape="1">
          <a:blip r:embed="rId3"/>
          <a:srcRect l="32500" t="27837" r="44474" b="45029"/>
          <a:stretch/>
        </p:blipFill>
        <p:spPr>
          <a:xfrm>
            <a:off x="180472" y="2983832"/>
            <a:ext cx="2105527" cy="1395663"/>
          </a:xfrm>
          <a:prstGeom prst="rect">
            <a:avLst/>
          </a:prstGeom>
        </p:spPr>
      </p:pic>
    </p:spTree>
    <p:extLst>
      <p:ext uri="{BB962C8B-B14F-4D97-AF65-F5344CB8AC3E}">
        <p14:creationId xmlns:p14="http://schemas.microsoft.com/office/powerpoint/2010/main" val="17516482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EE70A-3FAA-44D8-8432-D163D8FBCD5A}"/>
              </a:ext>
            </a:extLst>
          </p:cNvPr>
          <p:cNvSpPr>
            <a:spLocks noGrp="1"/>
          </p:cNvSpPr>
          <p:nvPr>
            <p:ph type="title"/>
          </p:nvPr>
        </p:nvSpPr>
        <p:spPr/>
        <p:txBody>
          <a:bodyPr>
            <a:normAutofit fontScale="90000"/>
          </a:bodyPr>
          <a:lstStyle/>
          <a:p>
            <a:r>
              <a:rPr lang="en-GB" dirty="0"/>
              <a:t>Reading Practice Book</a:t>
            </a:r>
          </a:p>
        </p:txBody>
      </p:sp>
      <p:sp>
        <p:nvSpPr>
          <p:cNvPr id="3" name="Text Placeholder 2">
            <a:extLst>
              <a:ext uri="{FF2B5EF4-FFF2-40B4-BE49-F238E27FC236}">
                <a16:creationId xmlns:a16="http://schemas.microsoft.com/office/drawing/2014/main" id="{B600282A-974B-4F35-991A-B4A5E88970F0}"/>
              </a:ext>
            </a:extLst>
          </p:cNvPr>
          <p:cNvSpPr>
            <a:spLocks noGrp="1"/>
          </p:cNvSpPr>
          <p:nvPr>
            <p:ph type="body" idx="1"/>
          </p:nvPr>
        </p:nvSpPr>
        <p:spPr>
          <a:xfrm>
            <a:off x="372979" y="1595776"/>
            <a:ext cx="8358733" cy="3002400"/>
          </a:xfrm>
        </p:spPr>
        <p:txBody>
          <a:bodyPr>
            <a:normAutofit fontScale="85000" lnSpcReduction="10000"/>
          </a:bodyPr>
          <a:lstStyle/>
          <a:p>
            <a:pPr marL="114300" indent="0">
              <a:buNone/>
            </a:pPr>
            <a:r>
              <a:rPr lang="en-GB" dirty="0"/>
              <a:t>We will send your child home with </a:t>
            </a:r>
            <a:r>
              <a:rPr lang="en-GB" b="1" dirty="0"/>
              <a:t>a new book each week</a:t>
            </a:r>
            <a:r>
              <a:rPr lang="en-GB" dirty="0"/>
              <a:t> </a:t>
            </a:r>
            <a:r>
              <a:rPr lang="en-GB" b="1" dirty="0"/>
              <a:t>for them to read to you</a:t>
            </a:r>
            <a:r>
              <a:rPr lang="en-GB" dirty="0"/>
              <a:t>. </a:t>
            </a:r>
          </a:p>
          <a:p>
            <a:pPr marL="114300" indent="0">
              <a:buNone/>
            </a:pPr>
            <a:endParaRPr lang="en-GB" dirty="0"/>
          </a:p>
          <a:p>
            <a:pPr marL="114300" indent="0">
              <a:buNone/>
            </a:pPr>
            <a:r>
              <a:rPr lang="en-GB" dirty="0"/>
              <a:t>The book will be </a:t>
            </a:r>
            <a:r>
              <a:rPr lang="en-GB" b="1" dirty="0"/>
              <a:t>matched to their current reading level.</a:t>
            </a:r>
          </a:p>
          <a:p>
            <a:pPr marL="114300" indent="0">
              <a:buNone/>
            </a:pPr>
            <a:endParaRPr lang="en-GB" dirty="0"/>
          </a:p>
          <a:p>
            <a:pPr marL="114300" indent="0">
              <a:buNone/>
            </a:pPr>
            <a:r>
              <a:rPr lang="en-GB" dirty="0"/>
              <a:t>If your child is reading it with little help, please do not worry that it is too easy.  Your child needs to </a:t>
            </a:r>
            <a:r>
              <a:rPr lang="en-GB" b="1" dirty="0"/>
              <a:t>develop fluency </a:t>
            </a:r>
            <a:r>
              <a:rPr lang="en-GB" dirty="0"/>
              <a:t>(reading accurately and with speed) and confidence in reading too.   We will read your child’s book with them the week before in order to help them develop this fluency.</a:t>
            </a:r>
          </a:p>
          <a:p>
            <a:pPr marL="114300" indent="0">
              <a:buNone/>
            </a:pPr>
            <a:endParaRPr lang="en-GB" dirty="0"/>
          </a:p>
          <a:p>
            <a:pPr marL="114300" indent="0">
              <a:buNone/>
            </a:pPr>
            <a:r>
              <a:rPr lang="en-GB" dirty="0"/>
              <a:t>We ask that you </a:t>
            </a:r>
            <a:r>
              <a:rPr lang="en-GB" b="1" dirty="0"/>
              <a:t>listen to them read daily at home (5 mins)</a:t>
            </a:r>
            <a:r>
              <a:rPr lang="en-GB" dirty="0"/>
              <a:t>, giving them lots of praise and support if they can’t read a word.  After they have finished, </a:t>
            </a:r>
            <a:r>
              <a:rPr lang="en-GB" b="1" dirty="0"/>
              <a:t>talk about the book </a:t>
            </a:r>
            <a:r>
              <a:rPr lang="en-GB" dirty="0"/>
              <a:t>together and </a:t>
            </a:r>
            <a:r>
              <a:rPr lang="en-GB" b="1" dirty="0"/>
              <a:t>ask them questions </a:t>
            </a:r>
            <a:r>
              <a:rPr lang="en-GB" dirty="0"/>
              <a:t>about it to support their understanding of the story.</a:t>
            </a:r>
          </a:p>
        </p:txBody>
      </p:sp>
      <p:pic>
        <p:nvPicPr>
          <p:cNvPr id="4" name="Picture 3">
            <a:extLst>
              <a:ext uri="{FF2B5EF4-FFF2-40B4-BE49-F238E27FC236}">
                <a16:creationId xmlns:a16="http://schemas.microsoft.com/office/drawing/2014/main" id="{A40CFFDD-150E-4FDB-A676-DADF73F6ED50}"/>
              </a:ext>
            </a:extLst>
          </p:cNvPr>
          <p:cNvPicPr>
            <a:picLocks noChangeAspect="1"/>
          </p:cNvPicPr>
          <p:nvPr/>
        </p:nvPicPr>
        <p:blipFill rotWithShape="1">
          <a:blip r:embed="rId2"/>
          <a:srcRect l="31257" t="26635" r="42652" b="47647"/>
          <a:stretch/>
        </p:blipFill>
        <p:spPr>
          <a:xfrm>
            <a:off x="6713621" y="234060"/>
            <a:ext cx="2430379" cy="1347537"/>
          </a:xfrm>
          <a:prstGeom prst="rect">
            <a:avLst/>
          </a:prstGeom>
        </p:spPr>
      </p:pic>
      <p:pic>
        <p:nvPicPr>
          <p:cNvPr id="5" name="Picture 4">
            <a:extLst>
              <a:ext uri="{FF2B5EF4-FFF2-40B4-BE49-F238E27FC236}">
                <a16:creationId xmlns:a16="http://schemas.microsoft.com/office/drawing/2014/main" id="{A0BFF7B6-1C5C-4D3C-843F-EE5EDC71B42F}"/>
              </a:ext>
            </a:extLst>
          </p:cNvPr>
          <p:cNvPicPr>
            <a:picLocks noChangeAspect="1"/>
          </p:cNvPicPr>
          <p:nvPr/>
        </p:nvPicPr>
        <p:blipFill rotWithShape="1">
          <a:blip r:embed="rId3"/>
          <a:srcRect l="34737" t="27369" r="45132" b="48070"/>
          <a:stretch/>
        </p:blipFill>
        <p:spPr>
          <a:xfrm>
            <a:off x="14546" y="219881"/>
            <a:ext cx="1963554" cy="1347537"/>
          </a:xfrm>
          <a:prstGeom prst="rect">
            <a:avLst/>
          </a:prstGeom>
        </p:spPr>
      </p:pic>
    </p:spTree>
    <p:extLst>
      <p:ext uri="{BB962C8B-B14F-4D97-AF65-F5344CB8AC3E}">
        <p14:creationId xmlns:p14="http://schemas.microsoft.com/office/powerpoint/2010/main" val="23667047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77C60-B816-4715-A77B-561649DE1B4D}"/>
              </a:ext>
            </a:extLst>
          </p:cNvPr>
          <p:cNvSpPr>
            <a:spLocks noGrp="1"/>
          </p:cNvSpPr>
          <p:nvPr>
            <p:ph type="title"/>
          </p:nvPr>
        </p:nvSpPr>
        <p:spPr/>
        <p:txBody>
          <a:bodyPr>
            <a:normAutofit fontScale="90000"/>
          </a:bodyPr>
          <a:lstStyle/>
          <a:p>
            <a:r>
              <a:rPr lang="en-GB" dirty="0"/>
              <a:t>Reading Record</a:t>
            </a:r>
          </a:p>
        </p:txBody>
      </p:sp>
      <p:sp>
        <p:nvSpPr>
          <p:cNvPr id="3" name="Text Placeholder 2">
            <a:extLst>
              <a:ext uri="{FF2B5EF4-FFF2-40B4-BE49-F238E27FC236}">
                <a16:creationId xmlns:a16="http://schemas.microsoft.com/office/drawing/2014/main" id="{B216F41C-813A-4901-84D4-E419D81778A7}"/>
              </a:ext>
            </a:extLst>
          </p:cNvPr>
          <p:cNvSpPr>
            <a:spLocks noGrp="1"/>
          </p:cNvSpPr>
          <p:nvPr>
            <p:ph type="body" idx="1"/>
          </p:nvPr>
        </p:nvSpPr>
        <p:spPr>
          <a:xfrm>
            <a:off x="390144" y="1425088"/>
            <a:ext cx="8331706" cy="3002400"/>
          </a:xfrm>
        </p:spPr>
        <p:txBody>
          <a:bodyPr>
            <a:normAutofit/>
          </a:bodyPr>
          <a:lstStyle/>
          <a:p>
            <a:pPr marL="114300" indent="0">
              <a:buNone/>
            </a:pPr>
            <a:r>
              <a:rPr lang="en-GB" dirty="0"/>
              <a:t>We send home reading practice books in a </a:t>
            </a:r>
            <a:r>
              <a:rPr lang="en-GB" b="1" dirty="0"/>
              <a:t>Reading Record folder</a:t>
            </a:r>
            <a:r>
              <a:rPr lang="en-GB" dirty="0"/>
              <a:t>. </a:t>
            </a:r>
          </a:p>
          <a:p>
            <a:pPr marL="114300" indent="0">
              <a:buNone/>
            </a:pPr>
            <a:endParaRPr lang="en-GB" dirty="0"/>
          </a:p>
          <a:p>
            <a:pPr marL="114300" indent="0">
              <a:buNone/>
            </a:pPr>
            <a:r>
              <a:rPr lang="en-GB" dirty="0"/>
              <a:t>We ask that each week you </a:t>
            </a:r>
            <a:r>
              <a:rPr lang="en-GB" b="1" dirty="0"/>
              <a:t>make a note in your child’s reading record </a:t>
            </a:r>
            <a:r>
              <a:rPr lang="en-GB" dirty="0"/>
              <a:t>to let us know how they have been getting on at home with their reading at home.</a:t>
            </a:r>
          </a:p>
          <a:p>
            <a:pPr marL="114300" indent="0">
              <a:buNone/>
            </a:pPr>
            <a:endParaRPr lang="en-GB" dirty="0"/>
          </a:p>
          <a:p>
            <a:pPr marL="114300" indent="0">
              <a:buNone/>
            </a:pPr>
            <a:r>
              <a:rPr lang="en-GB" dirty="0"/>
              <a:t>                                                                                                  We will often do the same when we                       </a:t>
            </a:r>
          </a:p>
          <a:p>
            <a:pPr marL="114300" indent="0">
              <a:buNone/>
            </a:pPr>
            <a:r>
              <a:rPr lang="en-GB" dirty="0"/>
              <a:t>                                                                                                      read with them at school.</a:t>
            </a:r>
          </a:p>
          <a:p>
            <a:pPr marL="114300" indent="0">
              <a:buNone/>
            </a:pPr>
            <a:endParaRPr lang="en-GB" dirty="0"/>
          </a:p>
        </p:txBody>
      </p:sp>
      <p:pic>
        <p:nvPicPr>
          <p:cNvPr id="2050" name="Picture 2" descr="Reading schemes, Levels, and Stages - Oxford Owl for Home">
            <a:extLst>
              <a:ext uri="{FF2B5EF4-FFF2-40B4-BE49-F238E27FC236}">
                <a16:creationId xmlns:a16="http://schemas.microsoft.com/office/drawing/2014/main" id="{183C8BDD-1F81-4BDC-AC90-35569D23D9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78" y="3022616"/>
            <a:ext cx="4681728"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6126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E7CA6-1704-47B5-9F78-0FD228C5CC13}"/>
              </a:ext>
            </a:extLst>
          </p:cNvPr>
          <p:cNvSpPr>
            <a:spLocks noGrp="1"/>
          </p:cNvSpPr>
          <p:nvPr>
            <p:ph type="title"/>
          </p:nvPr>
        </p:nvSpPr>
        <p:spPr/>
        <p:txBody>
          <a:bodyPr>
            <a:normAutofit fontScale="90000"/>
          </a:bodyPr>
          <a:lstStyle/>
          <a:p>
            <a:r>
              <a:rPr lang="en-GB" dirty="0"/>
              <a:t>Home Learning Tasks </a:t>
            </a:r>
          </a:p>
        </p:txBody>
      </p:sp>
      <p:sp>
        <p:nvSpPr>
          <p:cNvPr id="3" name="Text Placeholder 2">
            <a:extLst>
              <a:ext uri="{FF2B5EF4-FFF2-40B4-BE49-F238E27FC236}">
                <a16:creationId xmlns:a16="http://schemas.microsoft.com/office/drawing/2014/main" id="{2932DF46-0A7D-4D9E-BD78-73A49FB0B66A}"/>
              </a:ext>
            </a:extLst>
          </p:cNvPr>
          <p:cNvSpPr>
            <a:spLocks noGrp="1"/>
          </p:cNvSpPr>
          <p:nvPr>
            <p:ph type="body" idx="1"/>
          </p:nvPr>
        </p:nvSpPr>
        <p:spPr>
          <a:xfrm>
            <a:off x="3489242" y="1321456"/>
            <a:ext cx="5232608" cy="3439520"/>
          </a:xfrm>
        </p:spPr>
        <p:txBody>
          <a:bodyPr>
            <a:normAutofit fontScale="77500" lnSpcReduction="20000"/>
          </a:bodyPr>
          <a:lstStyle/>
          <a:p>
            <a:pPr marL="114300" indent="0">
              <a:buNone/>
            </a:pPr>
            <a:r>
              <a:rPr lang="en-GB" dirty="0"/>
              <a:t>While we are learning Phase 2 and 3, we will send home a </a:t>
            </a:r>
            <a:r>
              <a:rPr lang="en-GB" b="1" dirty="0"/>
              <a:t>learning task each day in your child’s Phonics Jotter</a:t>
            </a:r>
            <a:r>
              <a:rPr lang="en-GB" dirty="0"/>
              <a:t>.  This  short task will involve them practising forming the new graphemes that they have learnt each day and recapping previous graphemes. </a:t>
            </a:r>
            <a:r>
              <a:rPr lang="en-GB" b="1" dirty="0"/>
              <a:t>(Green dot means start here, red means end point)</a:t>
            </a:r>
          </a:p>
          <a:p>
            <a:pPr marL="114300" indent="0">
              <a:buNone/>
            </a:pPr>
            <a:endParaRPr lang="en-GB" dirty="0"/>
          </a:p>
          <a:p>
            <a:pPr marL="114300" indent="0">
              <a:buNone/>
            </a:pPr>
            <a:r>
              <a:rPr lang="en-GB" dirty="0"/>
              <a:t>Please do try your best to regularly do these tasks with your child at home to help build their confidence and ability to be able to say and form their graphemes correctly.</a:t>
            </a:r>
          </a:p>
          <a:p>
            <a:pPr marL="114300" indent="0">
              <a:buNone/>
            </a:pPr>
            <a:endParaRPr lang="en-GB" dirty="0"/>
          </a:p>
          <a:p>
            <a:pPr marL="114300" indent="0">
              <a:buNone/>
            </a:pPr>
            <a:r>
              <a:rPr lang="en-GB" dirty="0"/>
              <a:t>We also send them home with a name tracing card to help them </a:t>
            </a:r>
            <a:r>
              <a:rPr lang="en-GB" b="1" dirty="0"/>
              <a:t>practise writing their name at home.   </a:t>
            </a:r>
            <a:r>
              <a:rPr lang="en-GB" dirty="0"/>
              <a:t>We do this every morning at school too until they are confident with this.</a:t>
            </a:r>
          </a:p>
        </p:txBody>
      </p:sp>
      <p:pic>
        <p:nvPicPr>
          <p:cNvPr id="1026" name="Picture 2" descr="Sounds-Write Phonics Resources for Parents and Carers: COVID 19 update –  The Literacy Blog">
            <a:extLst>
              <a:ext uri="{FF2B5EF4-FFF2-40B4-BE49-F238E27FC236}">
                <a16:creationId xmlns:a16="http://schemas.microsoft.com/office/drawing/2014/main" id="{F791B06A-2A79-488B-A7E7-C4B0D4920D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792" y="1888384"/>
            <a:ext cx="3086816" cy="2058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137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A3CA4-4876-42E8-A636-2D2BBECCC362}"/>
              </a:ext>
            </a:extLst>
          </p:cNvPr>
          <p:cNvSpPr>
            <a:spLocks noGrp="1"/>
          </p:cNvSpPr>
          <p:nvPr>
            <p:ph type="title"/>
          </p:nvPr>
        </p:nvSpPr>
        <p:spPr/>
        <p:txBody>
          <a:bodyPr>
            <a:normAutofit fontScale="90000"/>
          </a:bodyPr>
          <a:lstStyle/>
          <a:p>
            <a:r>
              <a:rPr lang="en-GB" dirty="0"/>
              <a:t>Things to remember:</a:t>
            </a:r>
          </a:p>
        </p:txBody>
      </p:sp>
      <p:sp>
        <p:nvSpPr>
          <p:cNvPr id="3" name="Text Placeholder 2">
            <a:extLst>
              <a:ext uri="{FF2B5EF4-FFF2-40B4-BE49-F238E27FC236}">
                <a16:creationId xmlns:a16="http://schemas.microsoft.com/office/drawing/2014/main" id="{3230F691-B4C9-46F1-A925-9A1EAF7C8570}"/>
              </a:ext>
            </a:extLst>
          </p:cNvPr>
          <p:cNvSpPr>
            <a:spLocks noGrp="1"/>
          </p:cNvSpPr>
          <p:nvPr>
            <p:ph type="body" idx="1"/>
          </p:nvPr>
        </p:nvSpPr>
        <p:spPr/>
        <p:txBody>
          <a:bodyPr>
            <a:normAutofit lnSpcReduction="10000"/>
          </a:bodyPr>
          <a:lstStyle/>
          <a:p>
            <a:r>
              <a:rPr lang="en-GB" dirty="0"/>
              <a:t>Reading daily with your child. </a:t>
            </a:r>
          </a:p>
          <a:p>
            <a:r>
              <a:rPr lang="en-GB" dirty="0"/>
              <a:t>Library books you read together, reading record they read to you.</a:t>
            </a:r>
          </a:p>
          <a:p>
            <a:r>
              <a:rPr lang="en-GB" dirty="0"/>
              <a:t>We do not say the </a:t>
            </a:r>
            <a:r>
              <a:rPr lang="en-GB" dirty="0" err="1"/>
              <a:t>schwar</a:t>
            </a:r>
            <a:r>
              <a:rPr lang="en-GB" dirty="0"/>
              <a:t> (uh sound) </a:t>
            </a:r>
          </a:p>
          <a:p>
            <a:r>
              <a:rPr lang="en-GB" dirty="0"/>
              <a:t>Phonics jotter job each day.</a:t>
            </a:r>
          </a:p>
          <a:p>
            <a:r>
              <a:rPr lang="en-GB" dirty="0"/>
              <a:t>Ensure they form their letters from the correct start and end point.</a:t>
            </a:r>
          </a:p>
          <a:p>
            <a:r>
              <a:rPr lang="en-GB" dirty="0"/>
              <a:t>Name writing practise.</a:t>
            </a:r>
          </a:p>
          <a:p>
            <a:r>
              <a:rPr lang="en-GB" dirty="0"/>
              <a:t>Trying to develop our tripod grip.</a:t>
            </a:r>
          </a:p>
        </p:txBody>
      </p:sp>
      <p:pic>
        <p:nvPicPr>
          <p:cNvPr id="4" name="Picture 3">
            <a:extLst>
              <a:ext uri="{FF2B5EF4-FFF2-40B4-BE49-F238E27FC236}">
                <a16:creationId xmlns:a16="http://schemas.microsoft.com/office/drawing/2014/main" id="{64D7B575-1FFD-4D98-8868-190F6AA3E143}"/>
              </a:ext>
            </a:extLst>
          </p:cNvPr>
          <p:cNvPicPr>
            <a:picLocks noChangeAspect="1"/>
          </p:cNvPicPr>
          <p:nvPr/>
        </p:nvPicPr>
        <p:blipFill rotWithShape="1">
          <a:blip r:embed="rId2"/>
          <a:srcRect l="65067" t="19436" r="6667" b="22191"/>
          <a:stretch/>
        </p:blipFill>
        <p:spPr>
          <a:xfrm>
            <a:off x="264320" y="1211350"/>
            <a:ext cx="2145792" cy="2492558"/>
          </a:xfrm>
          <a:prstGeom prst="rect">
            <a:avLst/>
          </a:prstGeom>
        </p:spPr>
      </p:pic>
    </p:spTree>
    <p:extLst>
      <p:ext uri="{BB962C8B-B14F-4D97-AF65-F5344CB8AC3E}">
        <p14:creationId xmlns:p14="http://schemas.microsoft.com/office/powerpoint/2010/main" val="1844984132"/>
      </p:ext>
    </p:extLst>
  </p:cSld>
  <p:clrMapOvr>
    <a:masterClrMapping/>
  </p:clrMapOvr>
</p:sld>
</file>

<file path=ppt/theme/theme1.xml><?xml version="1.0" encoding="utf-8"?>
<a:theme xmlns:a="http://schemas.openxmlformats.org/drawingml/2006/main" name="Swiss">
  <a:themeElements>
    <a:clrScheme name="Swiss">
      <a:dk1>
        <a:srgbClr val="F46524"/>
      </a:dk1>
      <a:lt1>
        <a:srgbClr val="FFFFFF"/>
      </a:lt1>
      <a:dk2>
        <a:srgbClr val="000000"/>
      </a:dk2>
      <a:lt2>
        <a:srgbClr val="757575"/>
      </a:lt2>
      <a:accent1>
        <a:srgbClr val="01579B"/>
      </a:accent1>
      <a:accent2>
        <a:srgbClr val="27C7BD"/>
      </a:accent2>
      <a:accent3>
        <a:srgbClr val="0099E8"/>
      </a:accent3>
      <a:accent4>
        <a:srgbClr val="51B9A3"/>
      </a:accent4>
      <a:accent5>
        <a:srgbClr val="FB8C00"/>
      </a:accent5>
      <a:accent6>
        <a:srgbClr val="FFAE88"/>
      </a:accent6>
      <a:hlink>
        <a:srgbClr val="0277BD"/>
      </a:hlink>
      <a:folHlink>
        <a:srgbClr val="0277B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5F927B465482438BEC5FDAE18BFEB0" ma:contentTypeVersion="26" ma:contentTypeDescription="Create a new document." ma:contentTypeScope="" ma:versionID="70e03e80f7cdd05079b617fc43f1134f">
  <xsd:schema xmlns:xsd="http://www.w3.org/2001/XMLSchema" xmlns:xs="http://www.w3.org/2001/XMLSchema" xmlns:p="http://schemas.microsoft.com/office/2006/metadata/properties" xmlns:ns3="75311a7f-33e9-46c5-821b-28d3736b78b2" xmlns:ns4="c83eb6c7-4128-4ca6-a0e9-2c414d398130" xmlns:ns5="eb4cbc93-fcea-4f94-8dab-f8cbf39fc548" targetNamespace="http://schemas.microsoft.com/office/2006/metadata/properties" ma:root="true" ma:fieldsID="cb2c731d831a22fc4e4abb3a58bd9c27" ns3:_="" ns4:_="" ns5:_="">
    <xsd:import namespace="75311a7f-33e9-46c5-821b-28d3736b78b2"/>
    <xsd:import namespace="c83eb6c7-4128-4ca6-a0e9-2c414d398130"/>
    <xsd:import namespace="eb4cbc93-fcea-4f94-8dab-f8cbf39fc54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4:_activity" minOccurs="0"/>
                <xsd:element ref="ns5:SharedWithUsers" minOccurs="0"/>
                <xsd:element ref="ns5:SharedWithDetails" minOccurs="0"/>
                <xsd:element ref="ns5:SharingHintHash" minOccurs="0"/>
                <xsd:element ref="ns4:MediaServiceOCR" minOccurs="0"/>
                <xsd:element ref="ns4:MediaServiceObjectDetectorVersions" minOccurs="0"/>
                <xsd:element ref="ns4:MediaLengthInSeconds" minOccurs="0"/>
                <xsd:element ref="ns4:MediaServiceLocation" minOccurs="0"/>
                <xsd:element ref="ns4:MediaServiceSearchProperties" minOccurs="0"/>
                <xsd:element ref="ns4: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311a7f-33e9-46c5-821b-28d3736b78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descriptio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83eb6c7-4128-4ca6-a0e9-2c414d398130" elementFormDefault="qualified">
    <xsd:import namespace="http://schemas.microsoft.com/office/2006/documentManagement/types"/>
    <xsd:import namespace="http://schemas.microsoft.com/office/infopath/2007/PartnerControls"/>
    <xsd:element name="_activity" ma:index="14" nillable="true" ma:displayName="_activity" ma:hidden="true" ma:internalName="_activity">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SystemTags" ma:index="23"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4cbc93-fcea-4f94-8dab-f8cbf39fc548"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c83eb6c7-4128-4ca6-a0e9-2c414d398130" xsi:nil="true"/>
  </documentManagement>
</p:properties>
</file>

<file path=customXml/itemProps1.xml><?xml version="1.0" encoding="utf-8"?>
<ds:datastoreItem xmlns:ds="http://schemas.openxmlformats.org/officeDocument/2006/customXml" ds:itemID="{540A0E59-DF07-4D9B-AC3A-C96B10EF9C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5311a7f-33e9-46c5-821b-28d3736b78b2"/>
    <ds:schemaRef ds:uri="c83eb6c7-4128-4ca6-a0e9-2c414d398130"/>
    <ds:schemaRef ds:uri="eb4cbc93-fcea-4f94-8dab-f8cbf39fc5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246A301-BB84-4996-9E85-21DEF3C6F064}">
  <ds:schemaRefs>
    <ds:schemaRef ds:uri="http://schemas.microsoft.com/sharepoint/v3/contenttype/forms"/>
  </ds:schemaRefs>
</ds:datastoreItem>
</file>

<file path=customXml/itemProps3.xml><?xml version="1.0" encoding="utf-8"?>
<ds:datastoreItem xmlns:ds="http://schemas.openxmlformats.org/officeDocument/2006/customXml" ds:itemID="{FA847786-5D6A-48C8-9101-A279D07C60EB}">
  <ds:schemaRefs>
    <ds:schemaRef ds:uri="http://purl.org/dc/terms/"/>
    <ds:schemaRef ds:uri="http://schemas.microsoft.com/office/2006/documentManagement/types"/>
    <ds:schemaRef ds:uri="http://www.w3.org/XML/1998/namespace"/>
    <ds:schemaRef ds:uri="http://schemas.microsoft.com/office/infopath/2007/PartnerControls"/>
    <ds:schemaRef ds:uri="http://purl.org/dc/dcmitype/"/>
    <ds:schemaRef ds:uri="75311a7f-33e9-46c5-821b-28d3736b78b2"/>
    <ds:schemaRef ds:uri="eb4cbc93-fcea-4f94-8dab-f8cbf39fc548"/>
    <ds:schemaRef ds:uri="http://schemas.microsoft.com/office/2006/metadata/properties"/>
    <ds:schemaRef ds:uri="http://schemas.openxmlformats.org/package/2006/metadata/core-properties"/>
    <ds:schemaRef ds:uri="c83eb6c7-4128-4ca6-a0e9-2c414d398130"/>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2319</TotalTime>
  <Words>1319</Words>
  <Application>Microsoft Office PowerPoint</Application>
  <PresentationFormat>On-screen Show (16:9)</PresentationFormat>
  <Paragraphs>114</Paragraphs>
  <Slides>20</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Raleway</vt:lpstr>
      <vt:lpstr>Lato</vt:lpstr>
      <vt:lpstr>Arial</vt:lpstr>
      <vt:lpstr>Swiss</vt:lpstr>
      <vt:lpstr>EYFS Phonics and Early Reading Meeting</vt:lpstr>
      <vt:lpstr>It’s how we learn to read and write.</vt:lpstr>
      <vt:lpstr>Little Wandle Letters and Sounds Revised </vt:lpstr>
      <vt:lpstr>Little Wandle Website - For Parents</vt:lpstr>
      <vt:lpstr>Key Terminology</vt:lpstr>
      <vt:lpstr>Programme Progression</vt:lpstr>
      <vt:lpstr>Term 1 and 2 - Phase 2 </vt:lpstr>
      <vt:lpstr>Phase 2 and 3 Sounds Pronunciation</vt:lpstr>
      <vt:lpstr>Helpful Pictures and Phrases</vt:lpstr>
      <vt:lpstr>How to hold our pencil:</vt:lpstr>
      <vt:lpstr>Tricky Words</vt:lpstr>
      <vt:lpstr>Daily Phonics Session </vt:lpstr>
      <vt:lpstr>Reading - Blending</vt:lpstr>
      <vt:lpstr>CVC words- consonant vowel consonant</vt:lpstr>
      <vt:lpstr>CVCC and Polysyllabic</vt:lpstr>
      <vt:lpstr>Reading at home</vt:lpstr>
      <vt:lpstr>Reading Practice Book</vt:lpstr>
      <vt:lpstr>Reading Record</vt:lpstr>
      <vt:lpstr>Home Learning Tasks </vt:lpstr>
      <vt:lpstr>Things to remember: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Phonics and Early Reading Meeting</dc:title>
  <dc:creator>Holly Wells</dc:creator>
  <cp:lastModifiedBy>Office</cp:lastModifiedBy>
  <cp:revision>18</cp:revision>
  <dcterms:modified xsi:type="dcterms:W3CDTF">2025-09-19T10:09:16Z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0x010100375F927B465482438BEC5FDAE18BFEB0</vt:lpwstr>
  </property>
</Properties>
</file>